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6"/>
  </p:notesMasterIdLst>
  <p:sldIdLst>
    <p:sldId id="336" r:id="rId2"/>
    <p:sldId id="257" r:id="rId3"/>
    <p:sldId id="343" r:id="rId4"/>
    <p:sldId id="371" r:id="rId5"/>
    <p:sldId id="367" r:id="rId6"/>
    <p:sldId id="366" r:id="rId7"/>
    <p:sldId id="338" r:id="rId8"/>
    <p:sldId id="341" r:id="rId9"/>
    <p:sldId id="346" r:id="rId10"/>
    <p:sldId id="342" r:id="rId11"/>
    <p:sldId id="358" r:id="rId12"/>
    <p:sldId id="359" r:id="rId13"/>
    <p:sldId id="360" r:id="rId14"/>
    <p:sldId id="340" r:id="rId15"/>
    <p:sldId id="344" r:id="rId16"/>
    <p:sldId id="345" r:id="rId17"/>
    <p:sldId id="347" r:id="rId18"/>
    <p:sldId id="348" r:id="rId19"/>
    <p:sldId id="349" r:id="rId20"/>
    <p:sldId id="350" r:id="rId21"/>
    <p:sldId id="351" r:id="rId22"/>
    <p:sldId id="352" r:id="rId23"/>
    <p:sldId id="353" r:id="rId24"/>
    <p:sldId id="354" r:id="rId25"/>
    <p:sldId id="355" r:id="rId26"/>
    <p:sldId id="356" r:id="rId27"/>
    <p:sldId id="357" r:id="rId28"/>
    <p:sldId id="380" r:id="rId29"/>
    <p:sldId id="362" r:id="rId30"/>
    <p:sldId id="364" r:id="rId31"/>
    <p:sldId id="368" r:id="rId32"/>
    <p:sldId id="369" r:id="rId33"/>
    <p:sldId id="370" r:id="rId34"/>
    <p:sldId id="372" r:id="rId35"/>
    <p:sldId id="373" r:id="rId36"/>
    <p:sldId id="374" r:id="rId37"/>
    <p:sldId id="375" r:id="rId38"/>
    <p:sldId id="376" r:id="rId39"/>
    <p:sldId id="377" r:id="rId40"/>
    <p:sldId id="393" r:id="rId41"/>
    <p:sldId id="394" r:id="rId42"/>
    <p:sldId id="378" r:id="rId43"/>
    <p:sldId id="379" r:id="rId44"/>
    <p:sldId id="381" r:id="rId45"/>
    <p:sldId id="382" r:id="rId46"/>
    <p:sldId id="383" r:id="rId47"/>
    <p:sldId id="384" r:id="rId48"/>
    <p:sldId id="387" r:id="rId49"/>
    <p:sldId id="388" r:id="rId50"/>
    <p:sldId id="389" r:id="rId51"/>
    <p:sldId id="390" r:id="rId52"/>
    <p:sldId id="391" r:id="rId53"/>
    <p:sldId id="386" r:id="rId54"/>
    <p:sldId id="392" r:id="rId5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CF"/>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68"/>
    <p:restoredTop sz="83622"/>
  </p:normalViewPr>
  <p:slideViewPr>
    <p:cSldViewPr snapToGrid="0" snapToObjects="1" showGuides="1">
      <p:cViewPr>
        <p:scale>
          <a:sx n="100" d="100"/>
          <a:sy n="100" d="100"/>
        </p:scale>
        <p:origin x="448"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9/11/19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829777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17</a:t>
            </a:fld>
            <a:endParaRPr lang="en-US"/>
          </a:p>
        </p:txBody>
      </p:sp>
    </p:spTree>
    <p:extLst>
      <p:ext uri="{BB962C8B-B14F-4D97-AF65-F5344CB8AC3E}">
        <p14:creationId xmlns:p14="http://schemas.microsoft.com/office/powerpoint/2010/main" val="4277530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2856050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19</a:t>
            </a:fld>
            <a:endParaRPr lang="en-US"/>
          </a:p>
        </p:txBody>
      </p:sp>
    </p:spTree>
    <p:extLst>
      <p:ext uri="{BB962C8B-B14F-4D97-AF65-F5344CB8AC3E}">
        <p14:creationId xmlns:p14="http://schemas.microsoft.com/office/powerpoint/2010/main" val="4044258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20</a:t>
            </a:fld>
            <a:endParaRPr lang="en-US"/>
          </a:p>
        </p:txBody>
      </p:sp>
    </p:spTree>
    <p:extLst>
      <p:ext uri="{BB962C8B-B14F-4D97-AF65-F5344CB8AC3E}">
        <p14:creationId xmlns:p14="http://schemas.microsoft.com/office/powerpoint/2010/main" val="1332419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21</a:t>
            </a:fld>
            <a:endParaRPr lang="en-US"/>
          </a:p>
        </p:txBody>
      </p:sp>
    </p:spTree>
    <p:extLst>
      <p:ext uri="{BB962C8B-B14F-4D97-AF65-F5344CB8AC3E}">
        <p14:creationId xmlns:p14="http://schemas.microsoft.com/office/powerpoint/2010/main" val="161982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3350250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23</a:t>
            </a:fld>
            <a:endParaRPr lang="en-US"/>
          </a:p>
        </p:txBody>
      </p:sp>
    </p:spTree>
    <p:extLst>
      <p:ext uri="{BB962C8B-B14F-4D97-AF65-F5344CB8AC3E}">
        <p14:creationId xmlns:p14="http://schemas.microsoft.com/office/powerpoint/2010/main" val="152197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24</a:t>
            </a:fld>
            <a:endParaRPr lang="en-US"/>
          </a:p>
        </p:txBody>
      </p:sp>
    </p:spTree>
    <p:extLst>
      <p:ext uri="{BB962C8B-B14F-4D97-AF65-F5344CB8AC3E}">
        <p14:creationId xmlns:p14="http://schemas.microsoft.com/office/powerpoint/2010/main" val="1036473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25</a:t>
            </a:fld>
            <a:endParaRPr lang="en-US"/>
          </a:p>
        </p:txBody>
      </p:sp>
    </p:spTree>
    <p:extLst>
      <p:ext uri="{BB962C8B-B14F-4D97-AF65-F5344CB8AC3E}">
        <p14:creationId xmlns:p14="http://schemas.microsoft.com/office/powerpoint/2010/main" val="117129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26</a:t>
            </a:fld>
            <a:endParaRPr lang="en-US"/>
          </a:p>
        </p:txBody>
      </p:sp>
    </p:spTree>
    <p:extLst>
      <p:ext uri="{BB962C8B-B14F-4D97-AF65-F5344CB8AC3E}">
        <p14:creationId xmlns:p14="http://schemas.microsoft.com/office/powerpoint/2010/main" val="58579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1337485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27</a:t>
            </a:fld>
            <a:endParaRPr lang="en-US"/>
          </a:p>
        </p:txBody>
      </p:sp>
    </p:spTree>
    <p:extLst>
      <p:ext uri="{BB962C8B-B14F-4D97-AF65-F5344CB8AC3E}">
        <p14:creationId xmlns:p14="http://schemas.microsoft.com/office/powerpoint/2010/main" val="3166193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28</a:t>
            </a:fld>
            <a:endParaRPr lang="en-US"/>
          </a:p>
        </p:txBody>
      </p:sp>
    </p:spTree>
    <p:extLst>
      <p:ext uri="{BB962C8B-B14F-4D97-AF65-F5344CB8AC3E}">
        <p14:creationId xmlns:p14="http://schemas.microsoft.com/office/powerpoint/2010/main" val="205230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29</a:t>
            </a:fld>
            <a:endParaRPr lang="en-US"/>
          </a:p>
        </p:txBody>
      </p:sp>
    </p:spTree>
    <p:extLst>
      <p:ext uri="{BB962C8B-B14F-4D97-AF65-F5344CB8AC3E}">
        <p14:creationId xmlns:p14="http://schemas.microsoft.com/office/powerpoint/2010/main" val="3522090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30</a:t>
            </a:fld>
            <a:endParaRPr lang="en-US"/>
          </a:p>
        </p:txBody>
      </p:sp>
    </p:spTree>
    <p:extLst>
      <p:ext uri="{BB962C8B-B14F-4D97-AF65-F5344CB8AC3E}">
        <p14:creationId xmlns:p14="http://schemas.microsoft.com/office/powerpoint/2010/main" val="4089966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2650846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1594012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3287085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34</a:t>
            </a:fld>
            <a:endParaRPr lang="en-US"/>
          </a:p>
        </p:txBody>
      </p:sp>
    </p:spTree>
    <p:extLst>
      <p:ext uri="{BB962C8B-B14F-4D97-AF65-F5344CB8AC3E}">
        <p14:creationId xmlns:p14="http://schemas.microsoft.com/office/powerpoint/2010/main" val="2390540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35</a:t>
            </a:fld>
            <a:endParaRPr lang="en-US"/>
          </a:p>
        </p:txBody>
      </p:sp>
    </p:spTree>
    <p:extLst>
      <p:ext uri="{BB962C8B-B14F-4D97-AF65-F5344CB8AC3E}">
        <p14:creationId xmlns:p14="http://schemas.microsoft.com/office/powerpoint/2010/main" val="996818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36</a:t>
            </a:fld>
            <a:endParaRPr lang="en-US"/>
          </a:p>
        </p:txBody>
      </p:sp>
    </p:spTree>
    <p:extLst>
      <p:ext uri="{BB962C8B-B14F-4D97-AF65-F5344CB8AC3E}">
        <p14:creationId xmlns:p14="http://schemas.microsoft.com/office/powerpoint/2010/main" val="2932668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 on EDA, with a primary focus on how to use Pandas</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10</a:t>
            </a:fld>
            <a:endParaRPr lang="en-US"/>
          </a:p>
        </p:txBody>
      </p:sp>
    </p:spTree>
    <p:extLst>
      <p:ext uri="{BB962C8B-B14F-4D97-AF65-F5344CB8AC3E}">
        <p14:creationId xmlns:p14="http://schemas.microsoft.com/office/powerpoint/2010/main" val="3385608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551975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38</a:t>
            </a:fld>
            <a:endParaRPr lang="en-US"/>
          </a:p>
        </p:txBody>
      </p:sp>
    </p:spTree>
    <p:extLst>
      <p:ext uri="{BB962C8B-B14F-4D97-AF65-F5344CB8AC3E}">
        <p14:creationId xmlns:p14="http://schemas.microsoft.com/office/powerpoint/2010/main" val="829968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39</a:t>
            </a:fld>
            <a:endParaRPr lang="en-US"/>
          </a:p>
        </p:txBody>
      </p:sp>
    </p:spTree>
    <p:extLst>
      <p:ext uri="{BB962C8B-B14F-4D97-AF65-F5344CB8AC3E}">
        <p14:creationId xmlns:p14="http://schemas.microsoft.com/office/powerpoint/2010/main" val="1111199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40</a:t>
            </a:fld>
            <a:endParaRPr lang="en-US"/>
          </a:p>
        </p:txBody>
      </p:sp>
    </p:spTree>
    <p:extLst>
      <p:ext uri="{BB962C8B-B14F-4D97-AF65-F5344CB8AC3E}">
        <p14:creationId xmlns:p14="http://schemas.microsoft.com/office/powerpoint/2010/main" val="4168146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41</a:t>
            </a:fld>
            <a:endParaRPr lang="en-US"/>
          </a:p>
        </p:txBody>
      </p:sp>
    </p:spTree>
    <p:extLst>
      <p:ext uri="{BB962C8B-B14F-4D97-AF65-F5344CB8AC3E}">
        <p14:creationId xmlns:p14="http://schemas.microsoft.com/office/powerpoint/2010/main" val="1444435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4159781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709422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44</a:t>
            </a:fld>
            <a:endParaRPr lang="en-US"/>
          </a:p>
        </p:txBody>
      </p:sp>
    </p:spTree>
    <p:extLst>
      <p:ext uri="{BB962C8B-B14F-4D97-AF65-F5344CB8AC3E}">
        <p14:creationId xmlns:p14="http://schemas.microsoft.com/office/powerpoint/2010/main" val="2166442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45</a:t>
            </a:fld>
            <a:endParaRPr lang="en-US"/>
          </a:p>
        </p:txBody>
      </p:sp>
    </p:spTree>
    <p:extLst>
      <p:ext uri="{BB962C8B-B14F-4D97-AF65-F5344CB8AC3E}">
        <p14:creationId xmlns:p14="http://schemas.microsoft.com/office/powerpoint/2010/main" val="1745059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215665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1647845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3681562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48</a:t>
            </a:fld>
            <a:endParaRPr lang="en-US"/>
          </a:p>
        </p:txBody>
      </p:sp>
    </p:spTree>
    <p:extLst>
      <p:ext uri="{BB962C8B-B14F-4D97-AF65-F5344CB8AC3E}">
        <p14:creationId xmlns:p14="http://schemas.microsoft.com/office/powerpoint/2010/main" val="1889891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49</a:t>
            </a:fld>
            <a:endParaRPr lang="en-US"/>
          </a:p>
        </p:txBody>
      </p:sp>
    </p:spTree>
    <p:extLst>
      <p:ext uri="{BB962C8B-B14F-4D97-AF65-F5344CB8AC3E}">
        <p14:creationId xmlns:p14="http://schemas.microsoft.com/office/powerpoint/2010/main" val="1259215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50</a:t>
            </a:fld>
            <a:endParaRPr lang="en-US"/>
          </a:p>
        </p:txBody>
      </p:sp>
    </p:spTree>
    <p:extLst>
      <p:ext uri="{BB962C8B-B14F-4D97-AF65-F5344CB8AC3E}">
        <p14:creationId xmlns:p14="http://schemas.microsoft.com/office/powerpoint/2010/main" val="736977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51</a:t>
            </a:fld>
            <a:endParaRPr lang="en-US"/>
          </a:p>
        </p:txBody>
      </p:sp>
    </p:spTree>
    <p:extLst>
      <p:ext uri="{BB962C8B-B14F-4D97-AF65-F5344CB8AC3E}">
        <p14:creationId xmlns:p14="http://schemas.microsoft.com/office/powerpoint/2010/main" val="2501620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1167092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53</a:t>
            </a:fld>
            <a:endParaRPr lang="en-US"/>
          </a:p>
        </p:txBody>
      </p:sp>
    </p:spTree>
    <p:extLst>
      <p:ext uri="{BB962C8B-B14F-4D97-AF65-F5344CB8AC3E}">
        <p14:creationId xmlns:p14="http://schemas.microsoft.com/office/powerpoint/2010/main" val="841747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54</a:t>
            </a:fld>
            <a:endParaRPr lang="en-US"/>
          </a:p>
        </p:txBody>
      </p:sp>
    </p:spTree>
    <p:extLst>
      <p:ext uri="{BB962C8B-B14F-4D97-AF65-F5344CB8AC3E}">
        <p14:creationId xmlns:p14="http://schemas.microsoft.com/office/powerpoint/2010/main" val="181356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2873271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1855101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4129999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15</a:t>
            </a:fld>
            <a:endParaRPr lang="en-US"/>
          </a:p>
        </p:txBody>
      </p:sp>
    </p:spTree>
    <p:extLst>
      <p:ext uri="{BB962C8B-B14F-4D97-AF65-F5344CB8AC3E}">
        <p14:creationId xmlns:p14="http://schemas.microsoft.com/office/powerpoint/2010/main" val="336100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2843913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5"/>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9/11/19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5"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71" indent="0">
              <a:buNone/>
              <a:defRPr sz="2800"/>
            </a:lvl2pPr>
            <a:lvl3pPr marL="914341" indent="0">
              <a:buNone/>
              <a:defRPr sz="2400"/>
            </a:lvl3pPr>
            <a:lvl4pPr marL="1371511" indent="0">
              <a:buNone/>
              <a:defRPr sz="2000"/>
            </a:lvl4pPr>
            <a:lvl5pPr marL="1828681" indent="0">
              <a:buNone/>
              <a:defRPr sz="2000"/>
            </a:lvl5pPr>
            <a:lvl6pPr marL="2285852" indent="0">
              <a:buNone/>
              <a:defRPr sz="2000"/>
            </a:lvl6pPr>
            <a:lvl7pPr marL="2743022" indent="0">
              <a:buNone/>
              <a:defRPr sz="2000"/>
            </a:lvl7pPr>
            <a:lvl8pPr marL="3200192" indent="0">
              <a:buNone/>
              <a:defRPr sz="2000"/>
            </a:lvl8pPr>
            <a:lvl9pPr marL="3657363"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9"/>
            <a:ext cx="7315200" cy="804863"/>
          </a:xfrm>
          <a:prstGeom prst="rect">
            <a:avLst/>
          </a:prstGeom>
        </p:spPr>
        <p:txBody>
          <a:bodyPr/>
          <a:lstStyle>
            <a:lvl1pPr marL="0" indent="0">
              <a:buNone/>
              <a:defRPr sz="1400"/>
            </a:lvl1pPr>
            <a:lvl2pPr marL="457171" indent="0">
              <a:buNone/>
              <a:defRPr sz="1200"/>
            </a:lvl2pPr>
            <a:lvl3pPr marL="914341" indent="0">
              <a:buNone/>
              <a:defRPr sz="1000"/>
            </a:lvl3pPr>
            <a:lvl4pPr marL="1371511" indent="0">
              <a:buNone/>
              <a:defRPr sz="900"/>
            </a:lvl4pPr>
            <a:lvl5pPr marL="1828681" indent="0">
              <a:buNone/>
              <a:defRPr sz="900"/>
            </a:lvl5pPr>
            <a:lvl6pPr marL="2285852" indent="0">
              <a:buNone/>
              <a:defRPr sz="900"/>
            </a:lvl6pPr>
            <a:lvl7pPr marL="2743022" indent="0">
              <a:buNone/>
              <a:defRPr sz="900"/>
            </a:lvl7pPr>
            <a:lvl8pPr marL="3200192" indent="0">
              <a:buNone/>
              <a:defRPr sz="900"/>
            </a:lvl8pPr>
            <a:lvl9pPr marL="365736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9/11/19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3"/>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5"/>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9/11/19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9/11/19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61"/>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9"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68647" y="6400803"/>
            <a:ext cx="2182008"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90"/>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068647" y="6400803"/>
            <a:ext cx="2182008"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9"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71" indent="0">
              <a:buNone/>
              <a:defRPr sz="1800">
                <a:solidFill>
                  <a:schemeClr val="tx1">
                    <a:tint val="75000"/>
                  </a:schemeClr>
                </a:solidFill>
              </a:defRPr>
            </a:lvl2pPr>
            <a:lvl3pPr marL="914341" indent="0">
              <a:buNone/>
              <a:defRPr sz="1600">
                <a:solidFill>
                  <a:schemeClr val="tx1">
                    <a:tint val="75000"/>
                  </a:schemeClr>
                </a:solidFill>
              </a:defRPr>
            </a:lvl3pPr>
            <a:lvl4pPr marL="1371511" indent="0">
              <a:buNone/>
              <a:defRPr sz="1400">
                <a:solidFill>
                  <a:schemeClr val="tx1">
                    <a:tint val="75000"/>
                  </a:schemeClr>
                </a:solidFill>
              </a:defRPr>
            </a:lvl4pPr>
            <a:lvl5pPr marL="1828681" indent="0">
              <a:buNone/>
              <a:defRPr sz="1400">
                <a:solidFill>
                  <a:schemeClr val="tx1">
                    <a:tint val="75000"/>
                  </a:schemeClr>
                </a:solidFill>
              </a:defRPr>
            </a:lvl5pPr>
            <a:lvl6pPr marL="2285852" indent="0">
              <a:buNone/>
              <a:defRPr sz="1400">
                <a:solidFill>
                  <a:schemeClr val="tx1">
                    <a:tint val="75000"/>
                  </a:schemeClr>
                </a:solidFill>
              </a:defRPr>
            </a:lvl6pPr>
            <a:lvl7pPr marL="2743022" indent="0">
              <a:buNone/>
              <a:defRPr sz="1400">
                <a:solidFill>
                  <a:schemeClr val="tx1">
                    <a:tint val="75000"/>
                  </a:schemeClr>
                </a:solidFill>
              </a:defRPr>
            </a:lvl7pPr>
            <a:lvl8pPr marL="3200192" indent="0">
              <a:buNone/>
              <a:defRPr sz="1400">
                <a:solidFill>
                  <a:schemeClr val="tx1">
                    <a:tint val="75000"/>
                  </a:schemeClr>
                </a:solidFill>
              </a:defRPr>
            </a:lvl8pPr>
            <a:lvl9pPr marL="365736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9/11/19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3"/>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5"/>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60" y="6109787"/>
            <a:ext cx="1229824"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9"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3"/>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a:prstGeom prst="rect">
            <a:avLst/>
          </a:prstGeom>
        </p:spPr>
        <p:txBody>
          <a:bodyPr anchor="b"/>
          <a:lstStyle>
            <a:lvl1pPr marL="0" indent="0">
              <a:buNone/>
              <a:defRPr sz="2400" b="1"/>
            </a:lvl1pPr>
            <a:lvl2pPr marL="457171" indent="0">
              <a:buNone/>
              <a:defRPr sz="2000" b="1"/>
            </a:lvl2pPr>
            <a:lvl3pPr marL="914341" indent="0">
              <a:buNone/>
              <a:defRPr sz="1800" b="1"/>
            </a:lvl3pPr>
            <a:lvl4pPr marL="1371511" indent="0">
              <a:buNone/>
              <a:defRPr sz="1600" b="1"/>
            </a:lvl4pPr>
            <a:lvl5pPr marL="1828681" indent="0">
              <a:buNone/>
              <a:defRPr sz="1600" b="1"/>
            </a:lvl5pPr>
            <a:lvl6pPr marL="2285852" indent="0">
              <a:buNone/>
              <a:defRPr sz="1600" b="1"/>
            </a:lvl6pPr>
            <a:lvl7pPr marL="2743022" indent="0">
              <a:buNone/>
              <a:defRPr sz="1600" b="1"/>
            </a:lvl7pPr>
            <a:lvl8pPr marL="3200192" indent="0">
              <a:buNone/>
              <a:defRPr sz="1600" b="1"/>
            </a:lvl8pPr>
            <a:lvl9pPr marL="365736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a:prstGeom prst="rect">
            <a:avLst/>
          </a:prstGeom>
        </p:spPr>
        <p:txBody>
          <a:bodyPr anchor="b"/>
          <a:lstStyle>
            <a:lvl1pPr marL="0" indent="0">
              <a:buNone/>
              <a:defRPr sz="2400" b="1"/>
            </a:lvl1pPr>
            <a:lvl2pPr marL="457171" indent="0">
              <a:buNone/>
              <a:defRPr sz="2000" b="1"/>
            </a:lvl2pPr>
            <a:lvl3pPr marL="914341" indent="0">
              <a:buNone/>
              <a:defRPr sz="1800" b="1"/>
            </a:lvl3pPr>
            <a:lvl4pPr marL="1371511" indent="0">
              <a:buNone/>
              <a:defRPr sz="1600" b="1"/>
            </a:lvl4pPr>
            <a:lvl5pPr marL="1828681" indent="0">
              <a:buNone/>
              <a:defRPr sz="1600" b="1"/>
            </a:lvl5pPr>
            <a:lvl6pPr marL="2285852" indent="0">
              <a:buNone/>
              <a:defRPr sz="1600" b="1"/>
            </a:lvl6pPr>
            <a:lvl7pPr marL="2743022" indent="0">
              <a:buNone/>
              <a:defRPr sz="1600" b="1"/>
            </a:lvl7pPr>
            <a:lvl8pPr marL="3200192" indent="0">
              <a:buNone/>
              <a:defRPr sz="1600" b="1"/>
            </a:lvl8pPr>
            <a:lvl9pPr marL="365736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9"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9"/>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068647" y="6400803"/>
            <a:ext cx="2182008"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9"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068647" y="6400803"/>
            <a:ext cx="2182008"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9"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2"/>
            <a:ext cx="4011084" cy="1162051"/>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6"/>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a:prstGeom prst="rect">
            <a:avLst/>
          </a:prstGeom>
        </p:spPr>
        <p:txBody>
          <a:bodyPr/>
          <a:lstStyle>
            <a:lvl1pPr marL="0" indent="0">
              <a:buNone/>
              <a:defRPr sz="1400"/>
            </a:lvl1pPr>
            <a:lvl2pPr marL="457171" indent="0">
              <a:buNone/>
              <a:defRPr sz="1200"/>
            </a:lvl2pPr>
            <a:lvl3pPr marL="914341" indent="0">
              <a:buNone/>
              <a:defRPr sz="1000"/>
            </a:lvl3pPr>
            <a:lvl4pPr marL="1371511" indent="0">
              <a:buNone/>
              <a:defRPr sz="900"/>
            </a:lvl4pPr>
            <a:lvl5pPr marL="1828681" indent="0">
              <a:buNone/>
              <a:defRPr sz="900"/>
            </a:lvl5pPr>
            <a:lvl6pPr marL="2285852" indent="0">
              <a:buNone/>
              <a:defRPr sz="900"/>
            </a:lvl6pPr>
            <a:lvl7pPr marL="2743022" indent="0">
              <a:buNone/>
              <a:defRPr sz="900"/>
            </a:lvl7pPr>
            <a:lvl8pPr marL="3200192" indent="0">
              <a:buNone/>
              <a:defRPr sz="900"/>
            </a:lvl8pPr>
            <a:lvl9pPr marL="365736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9/11/19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9/11/19</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71" rtl="0" eaLnBrk="1" latinLnBrk="0" hangingPunct="1">
        <a:spcBef>
          <a:spcPct val="0"/>
        </a:spcBef>
        <a:buNone/>
        <a:defRPr sz="3200" kern="1200" baseline="0">
          <a:solidFill>
            <a:schemeClr val="tx1"/>
          </a:solidFill>
          <a:latin typeface="Karla"/>
          <a:ea typeface="+mj-ea"/>
          <a:cs typeface="Karla"/>
        </a:defRPr>
      </a:lvl1pPr>
    </p:titleStyle>
    <p:body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1" rtl="0" eaLnBrk="1" latinLnBrk="0" hangingPunct="1">
        <a:defRPr sz="1800" kern="1200">
          <a:solidFill>
            <a:schemeClr val="tx1"/>
          </a:solidFill>
          <a:latin typeface="+mn-lt"/>
          <a:ea typeface="+mn-ea"/>
          <a:cs typeface="+mn-cs"/>
        </a:defRPr>
      </a:lvl1pPr>
      <a:lvl2pPr marL="457171" algn="l" defTabSz="457171" rtl="0" eaLnBrk="1" latinLnBrk="0" hangingPunct="1">
        <a:defRPr sz="1800" kern="1200">
          <a:solidFill>
            <a:schemeClr val="tx1"/>
          </a:solidFill>
          <a:latin typeface="+mn-lt"/>
          <a:ea typeface="+mn-ea"/>
          <a:cs typeface="+mn-cs"/>
        </a:defRPr>
      </a:lvl2pPr>
      <a:lvl3pPr marL="914341" algn="l" defTabSz="457171" rtl="0" eaLnBrk="1" latinLnBrk="0" hangingPunct="1">
        <a:defRPr sz="1800" kern="1200">
          <a:solidFill>
            <a:schemeClr val="tx1"/>
          </a:solidFill>
          <a:latin typeface="+mn-lt"/>
          <a:ea typeface="+mn-ea"/>
          <a:cs typeface="+mn-cs"/>
        </a:defRPr>
      </a:lvl3pPr>
      <a:lvl4pPr marL="1371511" algn="l" defTabSz="457171" rtl="0" eaLnBrk="1" latinLnBrk="0" hangingPunct="1">
        <a:defRPr sz="1800" kern="1200">
          <a:solidFill>
            <a:schemeClr val="tx1"/>
          </a:solidFill>
          <a:latin typeface="+mn-lt"/>
          <a:ea typeface="+mn-ea"/>
          <a:cs typeface="+mn-cs"/>
        </a:defRPr>
      </a:lvl4pPr>
      <a:lvl5pPr marL="1828681" algn="l" defTabSz="457171" rtl="0" eaLnBrk="1" latinLnBrk="0" hangingPunct="1">
        <a:defRPr sz="1800" kern="1200">
          <a:solidFill>
            <a:schemeClr val="tx1"/>
          </a:solidFill>
          <a:latin typeface="+mn-lt"/>
          <a:ea typeface="+mn-ea"/>
          <a:cs typeface="+mn-cs"/>
        </a:defRPr>
      </a:lvl5pPr>
      <a:lvl6pPr marL="2285852" algn="l" defTabSz="457171" rtl="0" eaLnBrk="1" latinLnBrk="0" hangingPunct="1">
        <a:defRPr sz="1800" kern="1200">
          <a:solidFill>
            <a:schemeClr val="tx1"/>
          </a:solidFill>
          <a:latin typeface="+mn-lt"/>
          <a:ea typeface="+mn-ea"/>
          <a:cs typeface="+mn-cs"/>
        </a:defRPr>
      </a:lvl6pPr>
      <a:lvl7pPr marL="2743022" algn="l" defTabSz="457171" rtl="0" eaLnBrk="1" latinLnBrk="0" hangingPunct="1">
        <a:defRPr sz="1800" kern="1200">
          <a:solidFill>
            <a:schemeClr val="tx1"/>
          </a:solidFill>
          <a:latin typeface="+mn-lt"/>
          <a:ea typeface="+mn-ea"/>
          <a:cs typeface="+mn-cs"/>
        </a:defRPr>
      </a:lvl7pPr>
      <a:lvl8pPr marL="3200192" algn="l" defTabSz="457171" rtl="0" eaLnBrk="1" latinLnBrk="0" hangingPunct="1">
        <a:defRPr sz="1800" kern="1200">
          <a:solidFill>
            <a:schemeClr val="tx1"/>
          </a:solidFill>
          <a:latin typeface="+mn-lt"/>
          <a:ea typeface="+mn-ea"/>
          <a:cs typeface="+mn-cs"/>
        </a:defRPr>
      </a:lvl8pPr>
      <a:lvl9pPr marL="3657363" algn="l" defTabSz="45717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crummy.com/software/BeautifulSou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nda_video.mp4">
            <a:hlinkClick r:id="" action="ppaction://media"/>
            <a:extLst>
              <a:ext uri="{FF2B5EF4-FFF2-40B4-BE49-F238E27FC236}">
                <a16:creationId xmlns:a16="http://schemas.microsoft.com/office/drawing/2014/main" id="{FEC5868D-B99E-8B40-AAC1-4CB72E16BEF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3813" y="234011"/>
            <a:ext cx="7717009" cy="5404789"/>
          </a:xfrm>
          <a:ln w="63500">
            <a:solidFill>
              <a:schemeClr val="tx1"/>
            </a:solidFill>
          </a:ln>
          <a:effectLst>
            <a:glow>
              <a:schemeClr val="tx1"/>
            </a:glow>
            <a:softEdge rad="0"/>
          </a:effectLst>
        </p:spPr>
      </p:pic>
      <p:sp>
        <p:nvSpPr>
          <p:cNvPr id="4" name="Slide Number Placeholder 3">
            <a:extLst>
              <a:ext uri="{FF2B5EF4-FFF2-40B4-BE49-F238E27FC236}">
                <a16:creationId xmlns:a16="http://schemas.microsoft.com/office/drawing/2014/main" id="{47F31C8C-87CE-B24F-827F-93CE4F9671F1}"/>
              </a:ext>
            </a:extLst>
          </p:cNvPr>
          <p:cNvSpPr>
            <a:spLocks noGrp="1"/>
          </p:cNvSpPr>
          <p:nvPr>
            <p:ph type="sldNum" sz="quarter" idx="12"/>
          </p:nvPr>
        </p:nvSpPr>
        <p:spPr/>
        <p:txBody>
          <a:bodyPr/>
          <a:lstStyle/>
          <a:p>
            <a:fld id="{AD29F1E6-0A42-6342-8A19-FA364A33AB30}" type="slidenum">
              <a:rPr lang="en-US" smtClean="0"/>
              <a:t>1</a:t>
            </a:fld>
            <a:endParaRPr lang="en-US"/>
          </a:p>
        </p:txBody>
      </p:sp>
      <p:sp>
        <p:nvSpPr>
          <p:cNvPr id="7" name="TextBox 6">
            <a:extLst>
              <a:ext uri="{FF2B5EF4-FFF2-40B4-BE49-F238E27FC236}">
                <a16:creationId xmlns:a16="http://schemas.microsoft.com/office/drawing/2014/main" id="{04CEFFF1-20E2-AF49-877F-F26F0374BC60}"/>
              </a:ext>
            </a:extLst>
          </p:cNvPr>
          <p:cNvSpPr txBox="1"/>
          <p:nvPr/>
        </p:nvSpPr>
        <p:spPr>
          <a:xfrm>
            <a:off x="9057938" y="5870062"/>
            <a:ext cx="1635164" cy="307777"/>
          </a:xfrm>
          <a:prstGeom prst="rect">
            <a:avLst/>
          </a:prstGeom>
          <a:noFill/>
        </p:spPr>
        <p:txBody>
          <a:bodyPr wrap="square" rtlCol="0">
            <a:spAutoFit/>
          </a:bodyPr>
          <a:lstStyle/>
          <a:p>
            <a:r>
              <a:rPr lang="en-US" sz="1400" dirty="0"/>
              <a:t>Credit: Toronto Zoo</a:t>
            </a:r>
          </a:p>
        </p:txBody>
      </p:sp>
    </p:spTree>
    <p:extLst>
      <p:ext uri="{BB962C8B-B14F-4D97-AF65-F5344CB8AC3E}">
        <p14:creationId xmlns:p14="http://schemas.microsoft.com/office/powerpoint/2010/main" val="1431719262"/>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B88E16-B256-5949-B399-C46EA4A0D082}"/>
              </a:ext>
            </a:extLst>
          </p:cNvPr>
          <p:cNvSpPr/>
          <p:nvPr/>
        </p:nvSpPr>
        <p:spPr>
          <a:xfrm>
            <a:off x="2057400" y="1839988"/>
            <a:ext cx="6299200" cy="482600"/>
          </a:xfrm>
          <a:prstGeom prst="rect">
            <a:avLst/>
          </a:prstGeom>
          <a:solidFill>
            <a:schemeClr val="tx2">
              <a:lumMod val="20000"/>
              <a:lumOff val="80000"/>
            </a:schemeClr>
          </a:solidFill>
          <a:ln w="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 (part 1) – </a:t>
            </a:r>
            <a:r>
              <a:rPr lang="en-US" sz="2800" dirty="0">
                <a:solidFill>
                  <a:schemeClr val="tx2">
                    <a:lumMod val="75000"/>
                  </a:schemeClr>
                </a:solidFill>
              </a:rPr>
              <a:t>These slides</a:t>
            </a:r>
          </a:p>
          <a:p>
            <a:pPr marL="1200090" lvl="1" indent="-457189">
              <a:spcBef>
                <a:spcPts val="600"/>
              </a:spcBef>
              <a:spcAft>
                <a:spcPts val="500"/>
              </a:spcAft>
              <a:buFont typeface="Arial" charset="0"/>
              <a:buChar char="•"/>
            </a:pPr>
            <a:r>
              <a:rPr lang="en-US" sz="2800" dirty="0"/>
              <a:t>With Pandas (part 2) – </a:t>
            </a:r>
            <a:r>
              <a:rPr lang="en-US" sz="2800" dirty="0">
                <a:solidFill>
                  <a:schemeClr val="tx2">
                    <a:lumMod val="75000"/>
                  </a:schemeClr>
                </a:solidFill>
              </a:rPr>
              <a:t>Mostly </a:t>
            </a:r>
            <a:r>
              <a:rPr lang="en-US" sz="2800" dirty="0" err="1">
                <a:solidFill>
                  <a:schemeClr val="tx2">
                    <a:lumMod val="75000"/>
                  </a:schemeClr>
                </a:solidFill>
              </a:rPr>
              <a:t>Jupyter</a:t>
            </a:r>
            <a:r>
              <a:rPr lang="en-US" sz="2800" dirty="0">
                <a:solidFill>
                  <a:schemeClr val="tx2">
                    <a:lumMod val="75000"/>
                  </a:schemeClr>
                </a:solidFill>
              </a:rPr>
              <a:t> Notebook</a:t>
            </a:r>
          </a:p>
          <a:p>
            <a:pPr marL="457189" indent="-457189">
              <a:spcBef>
                <a:spcPts val="600"/>
              </a:spcBef>
              <a:spcAft>
                <a:spcPts val="500"/>
              </a:spcAft>
              <a:buFont typeface="Arial" charset="0"/>
              <a:buChar char="•"/>
            </a:pPr>
            <a:r>
              <a:rPr lang="en-US" dirty="0"/>
              <a:t>Data concerns (part 3) – </a:t>
            </a:r>
            <a:r>
              <a:rPr lang="en-US" dirty="0">
                <a:solidFill>
                  <a:schemeClr val="tx2">
                    <a:lumMod val="75000"/>
                  </a:schemeClr>
                </a:solidFill>
              </a:rPr>
              <a:t>These slides</a:t>
            </a:r>
          </a:p>
          <a:p>
            <a:pPr marL="457189" indent="-457189">
              <a:spcAft>
                <a:spcPts val="2100"/>
              </a:spcAft>
              <a:buFont typeface="Arial" charset="0"/>
              <a:buChar char="•"/>
            </a:pPr>
            <a:r>
              <a:rPr lang="en-US" dirty="0"/>
              <a:t>Web Scraping with Beautiful Soup (part 4) – </a:t>
            </a:r>
            <a:r>
              <a:rPr lang="en-US" dirty="0">
                <a:solidFill>
                  <a:schemeClr val="tx2">
                    <a:lumMod val="75000"/>
                  </a:schemeClr>
                </a:solidFill>
              </a:rPr>
              <a:t>Mix</a:t>
            </a:r>
          </a:p>
        </p:txBody>
      </p:sp>
      <p:sp>
        <p:nvSpPr>
          <p:cNvPr id="4" name="Slide Number Placeholder 3"/>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1910516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851943" y="1739900"/>
            <a:ext cx="10654258" cy="3873500"/>
          </a:xfrm>
        </p:spPr>
        <p:txBody>
          <a:bodyPr/>
          <a:lstStyle/>
          <a:p>
            <a:pPr marL="457189" indent="-457189">
              <a:spcBef>
                <a:spcPts val="1200"/>
              </a:spcBef>
              <a:spcAft>
                <a:spcPts val="500"/>
              </a:spcAft>
              <a:buFont typeface="Arial" charset="0"/>
              <a:buChar char="•"/>
            </a:pPr>
            <a:r>
              <a:rPr lang="en-US" dirty="0"/>
              <a:t>EDA encompasses the “</a:t>
            </a:r>
            <a:r>
              <a:rPr lang="en-US" i="1" dirty="0"/>
              <a:t>explore</a:t>
            </a:r>
            <a:r>
              <a:rPr lang="en-US" dirty="0"/>
              <a:t> data” part of the data science process</a:t>
            </a:r>
          </a:p>
          <a:p>
            <a:pPr marL="457189" indent="-457189">
              <a:spcBef>
                <a:spcPts val="1200"/>
              </a:spcBef>
              <a:spcAft>
                <a:spcPts val="500"/>
              </a:spcAft>
              <a:buFont typeface="Arial" charset="0"/>
              <a:buChar char="•"/>
            </a:pPr>
            <a:r>
              <a:rPr lang="en-US" dirty="0"/>
              <a:t>EDA is crucial but often overlooked:</a:t>
            </a:r>
          </a:p>
          <a:p>
            <a:pPr marL="1200090" lvl="1" indent="-457189">
              <a:spcBef>
                <a:spcPts val="1200"/>
              </a:spcBef>
              <a:spcAft>
                <a:spcPts val="500"/>
              </a:spcAft>
              <a:buFont typeface="Arial" charset="0"/>
              <a:buChar char="•"/>
            </a:pPr>
            <a:r>
              <a:rPr lang="en-US" dirty="0"/>
              <a:t>If your data is bad, your results will be bad</a:t>
            </a:r>
          </a:p>
          <a:p>
            <a:pPr marL="1200090" lvl="1" indent="-457189">
              <a:spcBef>
                <a:spcPts val="1200"/>
              </a:spcBef>
              <a:spcAft>
                <a:spcPts val="500"/>
              </a:spcAft>
              <a:buFont typeface="Arial" charset="0"/>
              <a:buChar char="•"/>
            </a:pPr>
            <a:r>
              <a:rPr lang="en-US" dirty="0"/>
              <a:t>Conversely, understanding your data well can help you create smart, appropriate models</a:t>
            </a:r>
          </a:p>
        </p:txBody>
      </p:sp>
      <p:sp>
        <p:nvSpPr>
          <p:cNvPr id="4" name="Slide Number Placeholder 3"/>
          <p:cNvSpPr>
            <a:spLocks noGrp="1"/>
          </p:cNvSpPr>
          <p:nvPr>
            <p:ph type="sldNum" sz="quarter" idx="12"/>
          </p:nvPr>
        </p:nvSpPr>
        <p:spPr/>
        <p:txBody>
          <a:bodyPr/>
          <a:lstStyle/>
          <a:p>
            <a:fld id="{AD29F1E6-0A42-6342-8A19-FA364A33AB30}" type="slidenum">
              <a:rPr lang="en-US" smtClean="0"/>
              <a:t>11</a:t>
            </a:fld>
            <a:endParaRPr lang="en-US"/>
          </a:p>
        </p:txBody>
      </p:sp>
      <p:sp>
        <p:nvSpPr>
          <p:cNvPr id="5" name="Content Placeholder 2">
            <a:extLst>
              <a:ext uri="{FF2B5EF4-FFF2-40B4-BE49-F238E27FC236}">
                <a16:creationId xmlns:a16="http://schemas.microsoft.com/office/drawing/2014/main" id="{3961FDF7-3591-1245-BA85-EEC1248936F6}"/>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Why?</a:t>
            </a:r>
          </a:p>
        </p:txBody>
      </p:sp>
    </p:spTree>
    <p:extLst>
      <p:ext uri="{BB962C8B-B14F-4D97-AF65-F5344CB8AC3E}">
        <p14:creationId xmlns:p14="http://schemas.microsoft.com/office/powerpoint/2010/main" val="3496217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724942" y="1668257"/>
            <a:ext cx="11117766" cy="4561690"/>
          </a:xfrm>
        </p:spPr>
        <p:txBody>
          <a:bodyPr/>
          <a:lstStyle/>
          <a:p>
            <a:pPr marL="457200" indent="-457200">
              <a:spcBef>
                <a:spcPts val="800"/>
              </a:spcBef>
              <a:spcAft>
                <a:spcPts val="500"/>
              </a:spcAft>
              <a:buFont typeface="+mj-lt"/>
              <a:buAutoNum type="arabicPeriod"/>
            </a:pPr>
            <a:r>
              <a:rPr lang="en-US" sz="2400" dirty="0">
                <a:solidFill>
                  <a:schemeClr val="tx1">
                    <a:lumMod val="85000"/>
                    <a:lumOff val="15000"/>
                  </a:schemeClr>
                </a:solidFill>
              </a:rPr>
              <a:t>Store data in data structure(s) that will be convenient for exploring/processing</a:t>
            </a:r>
            <a:br>
              <a:rPr lang="en-US" sz="2400" dirty="0">
                <a:solidFill>
                  <a:schemeClr val="tx1">
                    <a:lumMod val="85000"/>
                    <a:lumOff val="15000"/>
                  </a:schemeClr>
                </a:solidFill>
              </a:rPr>
            </a:br>
            <a:r>
              <a:rPr lang="en-US" sz="2400" dirty="0">
                <a:solidFill>
                  <a:schemeClr val="tx1">
                    <a:lumMod val="85000"/>
                    <a:lumOff val="15000"/>
                  </a:schemeClr>
                </a:solidFill>
              </a:rPr>
              <a:t>(Memory is fast. Storage is slow)</a:t>
            </a:r>
          </a:p>
          <a:p>
            <a:pPr marL="457200" indent="-457200">
              <a:spcBef>
                <a:spcPts val="800"/>
              </a:spcBef>
              <a:spcAft>
                <a:spcPts val="500"/>
              </a:spcAft>
              <a:buFont typeface="+mj-lt"/>
              <a:buAutoNum type="arabicPeriod"/>
            </a:pPr>
            <a:r>
              <a:rPr lang="en-US" sz="2400" dirty="0">
                <a:solidFill>
                  <a:schemeClr val="tx1">
                    <a:lumMod val="85000"/>
                    <a:lumOff val="15000"/>
                  </a:schemeClr>
                </a:solidFill>
              </a:rPr>
              <a:t>Clean/format the data so that:</a:t>
            </a:r>
          </a:p>
          <a:p>
            <a:pPr marL="1200101" lvl="1" indent="-457200">
              <a:spcBef>
                <a:spcPts val="800"/>
              </a:spcBef>
              <a:spcAft>
                <a:spcPts val="500"/>
              </a:spcAft>
            </a:pPr>
            <a:r>
              <a:rPr lang="en-US" dirty="0">
                <a:solidFill>
                  <a:schemeClr val="tx1">
                    <a:lumMod val="85000"/>
                    <a:lumOff val="15000"/>
                  </a:schemeClr>
                </a:solidFill>
              </a:rPr>
              <a:t>Each row represents a single object/observation/entry</a:t>
            </a:r>
          </a:p>
          <a:p>
            <a:pPr marL="1200101" lvl="1" indent="-457200">
              <a:spcBef>
                <a:spcPts val="800"/>
              </a:spcBef>
              <a:spcAft>
                <a:spcPts val="500"/>
              </a:spcAft>
            </a:pPr>
            <a:r>
              <a:rPr lang="en-US" dirty="0">
                <a:solidFill>
                  <a:schemeClr val="tx1">
                    <a:lumMod val="85000"/>
                    <a:lumOff val="15000"/>
                  </a:schemeClr>
                </a:solidFill>
              </a:rPr>
              <a:t>Each column represents an attribute/property/feature of that entry</a:t>
            </a:r>
          </a:p>
          <a:p>
            <a:pPr marL="1200101" lvl="1" indent="-457200">
              <a:spcBef>
                <a:spcPts val="800"/>
              </a:spcBef>
              <a:spcAft>
                <a:spcPts val="500"/>
              </a:spcAft>
            </a:pPr>
            <a:r>
              <a:rPr lang="en-US" dirty="0">
                <a:solidFill>
                  <a:schemeClr val="tx1">
                    <a:lumMod val="85000"/>
                    <a:lumOff val="15000"/>
                  </a:schemeClr>
                </a:solidFill>
              </a:rPr>
              <a:t>Values are numeric whenever possible</a:t>
            </a:r>
          </a:p>
          <a:p>
            <a:pPr marL="1200101" lvl="1" indent="-457200">
              <a:spcBef>
                <a:spcPts val="800"/>
              </a:spcBef>
              <a:spcAft>
                <a:spcPts val="500"/>
              </a:spcAft>
            </a:pPr>
            <a:r>
              <a:rPr lang="en-US" dirty="0">
                <a:solidFill>
                  <a:schemeClr val="tx1">
                    <a:lumMod val="85000"/>
                    <a:lumOff val="15000"/>
                  </a:schemeClr>
                </a:solidFill>
              </a:rPr>
              <a:t>Columns contain atomic properties that cannot be further decomposed</a:t>
            </a:r>
            <a:r>
              <a:rPr lang="en-US" dirty="0">
                <a:solidFill>
                  <a:srgbClr val="C00000"/>
                </a:solidFill>
              </a:rPr>
              <a:t>*</a:t>
            </a:r>
          </a:p>
          <a:p>
            <a:pPr marL="1200090" lvl="1" indent="-457189">
              <a:spcBef>
                <a:spcPts val="800"/>
              </a:spcBef>
              <a:spcAft>
                <a:spcPts val="500"/>
              </a:spcAft>
              <a:buFont typeface="Arial" charset="0"/>
              <a:buChar char="•"/>
            </a:pPr>
            <a:endParaRPr lang="en-US" dirty="0">
              <a:solidFill>
                <a:schemeClr val="tx1"/>
              </a:solidFill>
            </a:endParaRPr>
          </a:p>
          <a:p>
            <a:pPr marL="1200090" lvl="1" indent="-457189">
              <a:spcBef>
                <a:spcPts val="800"/>
              </a:spcBef>
              <a:spcAft>
                <a:spcPts val="500"/>
              </a:spcAft>
              <a:buFont typeface="Arial" charset="0"/>
              <a:buChar char="•"/>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12</a:t>
            </a:fld>
            <a:endParaRPr lang="en-US"/>
          </a:p>
        </p:txBody>
      </p:sp>
      <p:sp>
        <p:nvSpPr>
          <p:cNvPr id="5" name="Content Placeholder 2">
            <a:extLst>
              <a:ext uri="{FF2B5EF4-FFF2-40B4-BE49-F238E27FC236}">
                <a16:creationId xmlns:a16="http://schemas.microsoft.com/office/drawing/2014/main" id="{041285DF-6782-B249-B36C-020D7E0A5BBF}"/>
              </a:ext>
            </a:extLst>
          </p:cNvPr>
          <p:cNvSpPr txBox="1">
            <a:spLocks/>
          </p:cNvSpPr>
          <p:nvPr/>
        </p:nvSpPr>
        <p:spPr>
          <a:xfrm>
            <a:off x="8226106" y="5801544"/>
            <a:ext cx="3407093" cy="4284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C00000"/>
                </a:solidFill>
              </a:rPr>
              <a:t>* Unlike food waste, which can be composted.</a:t>
            </a:r>
            <a:br>
              <a:rPr lang="en-US" sz="1200" dirty="0">
                <a:solidFill>
                  <a:srgbClr val="C00000"/>
                </a:solidFill>
              </a:rPr>
            </a:br>
            <a:r>
              <a:rPr lang="en-US" sz="1200" dirty="0">
                <a:solidFill>
                  <a:srgbClr val="C00000"/>
                </a:solidFill>
              </a:rPr>
              <a:t>   Please consider composting food scraps.</a:t>
            </a:r>
            <a:endParaRPr lang="en-US" sz="1200" dirty="0"/>
          </a:p>
        </p:txBody>
      </p:sp>
      <p:sp>
        <p:nvSpPr>
          <p:cNvPr id="6" name="Content Placeholder 2">
            <a:extLst>
              <a:ext uri="{FF2B5EF4-FFF2-40B4-BE49-F238E27FC236}">
                <a16:creationId xmlns:a16="http://schemas.microsoft.com/office/drawing/2014/main" id="{B70348D9-19E8-1A40-911C-0F3B9E705A1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a:t>
            </a:r>
          </a:p>
        </p:txBody>
      </p:sp>
    </p:spTree>
    <p:extLst>
      <p:ext uri="{BB962C8B-B14F-4D97-AF65-F5344CB8AC3E}">
        <p14:creationId xmlns:p14="http://schemas.microsoft.com/office/powerpoint/2010/main" val="4212164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724942" y="1785545"/>
            <a:ext cx="10603457" cy="4561690"/>
          </a:xfrm>
        </p:spPr>
        <p:txBody>
          <a:bodyPr/>
          <a:lstStyle/>
          <a:p>
            <a:pPr marL="457200" indent="-457200">
              <a:spcBef>
                <a:spcPts val="800"/>
              </a:spcBef>
              <a:spcAft>
                <a:spcPts val="500"/>
              </a:spcAft>
              <a:buFont typeface="+mj-lt"/>
              <a:buAutoNum type="arabicPeriod" startAt="3"/>
            </a:pPr>
            <a:r>
              <a:rPr lang="en-US" sz="2400" dirty="0">
                <a:solidFill>
                  <a:schemeClr val="tx1"/>
                </a:solidFill>
              </a:rPr>
              <a:t>Explore </a:t>
            </a:r>
            <a:r>
              <a:rPr lang="en-US" sz="2400" b="1" dirty="0">
                <a:solidFill>
                  <a:schemeClr val="accent1">
                    <a:lumMod val="75000"/>
                  </a:schemeClr>
                </a:solidFill>
              </a:rPr>
              <a:t>global</a:t>
            </a:r>
            <a:r>
              <a:rPr lang="en-US" sz="2400" dirty="0">
                <a:solidFill>
                  <a:schemeClr val="tx1"/>
                </a:solidFill>
              </a:rPr>
              <a:t> properties: use histograms, scatter plots, and aggregation functions to summarize the data</a:t>
            </a:r>
          </a:p>
          <a:p>
            <a:pPr marL="457200" indent="-457200">
              <a:spcBef>
                <a:spcPts val="800"/>
              </a:spcBef>
              <a:spcAft>
                <a:spcPts val="500"/>
              </a:spcAft>
              <a:buFont typeface="+mj-lt"/>
              <a:buAutoNum type="arabicPeriod" startAt="3"/>
            </a:pPr>
            <a:r>
              <a:rPr lang="en-US" sz="2400" dirty="0">
                <a:solidFill>
                  <a:schemeClr val="tx1"/>
                </a:solidFill>
              </a:rPr>
              <a:t>Explore </a:t>
            </a:r>
            <a:r>
              <a:rPr lang="en-US" sz="2400" b="1" dirty="0">
                <a:solidFill>
                  <a:schemeClr val="accent1">
                    <a:lumMod val="75000"/>
                  </a:schemeClr>
                </a:solidFill>
              </a:rPr>
              <a:t>group</a:t>
            </a:r>
            <a:r>
              <a:rPr lang="en-US" sz="2400" dirty="0">
                <a:solidFill>
                  <a:schemeClr val="tx1"/>
                </a:solidFill>
              </a:rPr>
              <a:t> properties: group like-items together to compare subsets of the data </a:t>
            </a:r>
            <a:r>
              <a:rPr lang="en-US" sz="2400" dirty="0">
                <a:solidFill>
                  <a:schemeClr val="accent1">
                    <a:lumMod val="75000"/>
                  </a:schemeClr>
                </a:solidFill>
              </a:rPr>
              <a:t>(are the comparison results reasonable/expected?)</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sp>
        <p:nvSpPr>
          <p:cNvPr id="6" name="Content Placeholder 2">
            <a:extLst>
              <a:ext uri="{FF2B5EF4-FFF2-40B4-BE49-F238E27FC236}">
                <a16:creationId xmlns:a16="http://schemas.microsoft.com/office/drawing/2014/main" id="{B70348D9-19E8-1A40-911C-0F3B9E705A1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 (continued)</a:t>
            </a:r>
          </a:p>
        </p:txBody>
      </p:sp>
      <p:sp>
        <p:nvSpPr>
          <p:cNvPr id="7" name="Content Placeholder 2">
            <a:extLst>
              <a:ext uri="{FF2B5EF4-FFF2-40B4-BE49-F238E27FC236}">
                <a16:creationId xmlns:a16="http://schemas.microsoft.com/office/drawing/2014/main" id="{2861E84E-E14E-3949-91A1-54B18FEAF828}"/>
              </a:ext>
            </a:extLst>
          </p:cNvPr>
          <p:cNvSpPr txBox="1">
            <a:spLocks/>
          </p:cNvSpPr>
          <p:nvPr/>
        </p:nvSpPr>
        <p:spPr>
          <a:xfrm>
            <a:off x="1541005" y="4211996"/>
            <a:ext cx="9109990" cy="12109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This process transforms your data into a format which is easier to work with, gives you a basic overview of the data's properties, and likely generates several questions for you to follow-up in subsequent analysis.</a:t>
            </a:r>
          </a:p>
        </p:txBody>
      </p:sp>
    </p:spTree>
    <p:extLst>
      <p:ext uri="{BB962C8B-B14F-4D97-AF65-F5344CB8AC3E}">
        <p14:creationId xmlns:p14="http://schemas.microsoft.com/office/powerpoint/2010/main" val="95715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without Pandas</a:t>
            </a:r>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sp>
        <p:nvSpPr>
          <p:cNvPr id="22" name="Content Placeholder 2">
            <a:extLst>
              <a:ext uri="{FF2B5EF4-FFF2-40B4-BE49-F238E27FC236}">
                <a16:creationId xmlns:a16="http://schemas.microsoft.com/office/drawing/2014/main" id="{9B774B73-64E6-BB41-B99E-C71877018B29}"/>
              </a:ext>
            </a:extLst>
          </p:cNvPr>
          <p:cNvSpPr>
            <a:spLocks noGrp="1"/>
          </p:cNvSpPr>
          <p:nvPr>
            <p:ph idx="1"/>
          </p:nvPr>
        </p:nvSpPr>
        <p:spPr>
          <a:xfrm>
            <a:off x="1610168" y="1273575"/>
            <a:ext cx="8971663" cy="1057323"/>
          </a:xfrm>
        </p:spPr>
        <p:txBody>
          <a:bodyPr/>
          <a:lstStyle/>
          <a:p>
            <a:r>
              <a:rPr lang="en-US" dirty="0"/>
              <a:t>Say we have a small dataset of the top 50 most-streamed Spotify songs, globally, for 2019.</a:t>
            </a:r>
          </a:p>
        </p:txBody>
      </p:sp>
    </p:spTree>
    <p:extLst>
      <p:ext uri="{BB962C8B-B14F-4D97-AF65-F5344CB8AC3E}">
        <p14:creationId xmlns:p14="http://schemas.microsoft.com/office/powerpoint/2010/main" val="328416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127FC551-FB95-8349-B321-DADF7244239B}"/>
              </a:ext>
            </a:extLst>
          </p:cNvPr>
          <p:cNvSpPr>
            <a:spLocks noGrp="1"/>
          </p:cNvSpPr>
          <p:nvPr>
            <p:ph idx="1"/>
          </p:nvPr>
        </p:nvSpPr>
        <p:spPr>
          <a:xfrm>
            <a:off x="1610168" y="1273575"/>
            <a:ext cx="8971663" cy="1057323"/>
          </a:xfrm>
        </p:spPr>
        <p:txBody>
          <a:bodyPr/>
          <a:lstStyle/>
          <a:p>
            <a:r>
              <a:rPr lang="en-US" dirty="0"/>
              <a:t>Say we have a small dataset of the top 50 most-streamed Spotify songs, globally, for 2019.</a:t>
            </a:r>
          </a:p>
        </p:txBody>
      </p:sp>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sp>
        <p:nvSpPr>
          <p:cNvPr id="3" name="Rectangle 2">
            <a:extLst>
              <a:ext uri="{FF2B5EF4-FFF2-40B4-BE49-F238E27FC236}">
                <a16:creationId xmlns:a16="http://schemas.microsoft.com/office/drawing/2014/main" id="{A793F329-095E-DB4C-A4C8-695079ACE9B9}"/>
              </a:ext>
            </a:extLst>
          </p:cNvPr>
          <p:cNvSpPr/>
          <p:nvPr/>
        </p:nvSpPr>
        <p:spPr>
          <a:xfrm>
            <a:off x="1522977" y="2956415"/>
            <a:ext cx="8964827" cy="2097294"/>
          </a:xfrm>
          <a:prstGeom prst="rect">
            <a:avLst/>
          </a:prstGeom>
          <a:solidFill>
            <a:srgbClr val="FEFFCF"/>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917ACEAE-F737-FD43-B9C1-C30DB9100856}"/>
              </a:ext>
            </a:extLst>
          </p:cNvPr>
          <p:cNvSpPr txBox="1">
            <a:spLocks/>
          </p:cNvSpPr>
          <p:nvPr/>
        </p:nvSpPr>
        <p:spPr>
          <a:xfrm>
            <a:off x="1990481" y="3057415"/>
            <a:ext cx="8029818" cy="2122694"/>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just">
              <a:spcBef>
                <a:spcPts val="0"/>
              </a:spcBef>
              <a:spcAft>
                <a:spcPts val="1500"/>
              </a:spcAft>
            </a:pPr>
            <a:r>
              <a:rPr lang="en-US" sz="2000" b="1" dirty="0">
                <a:solidFill>
                  <a:schemeClr val="tx1">
                    <a:lumMod val="85000"/>
                    <a:lumOff val="15000"/>
                  </a:schemeClr>
                </a:solidFill>
              </a:rPr>
              <a:t>NOTE: </a:t>
            </a:r>
            <a:r>
              <a:rPr lang="en-US" sz="2000" dirty="0">
                <a:solidFill>
                  <a:schemeClr val="tx1">
                    <a:lumMod val="85000"/>
                    <a:lumOff val="15000"/>
                  </a:schemeClr>
                </a:solidFill>
              </a:rPr>
              <a:t>The following music data are used purely for illustrative, educational purposes. The data, including song titles, may include explicit language. Harvard, including myself and the rest of the CS109 staff, does not endorse any of the entailed contents or the songs themselves, and we apologize if it is offensive to anyone in anyway.</a:t>
            </a:r>
          </a:p>
        </p:txBody>
      </p:sp>
      <p:sp>
        <p:nvSpPr>
          <p:cNvPr id="12" name="Title 1">
            <a:extLst>
              <a:ext uri="{FF2B5EF4-FFF2-40B4-BE49-F238E27FC236}">
                <a16:creationId xmlns:a16="http://schemas.microsoft.com/office/drawing/2014/main" id="{818F36B9-7147-F04E-8A41-C657C4C8BC9E}"/>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180316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16</a:t>
            </a:fld>
            <a:endParaRPr lang="en-US"/>
          </a:p>
        </p:txBody>
      </p:sp>
      <p:sp>
        <p:nvSpPr>
          <p:cNvPr id="10" name="Content Placeholder 2">
            <a:extLst>
              <a:ext uri="{FF2B5EF4-FFF2-40B4-BE49-F238E27FC236}">
                <a16:creationId xmlns:a16="http://schemas.microsoft.com/office/drawing/2014/main" id="{9E0C54DF-1A19-5D44-BA8B-DA72997DF747}"/>
              </a:ext>
            </a:extLst>
          </p:cNvPr>
          <p:cNvSpPr>
            <a:spLocks noGrp="1"/>
          </p:cNvSpPr>
          <p:nvPr>
            <p:ph idx="1"/>
          </p:nvPr>
        </p:nvSpPr>
        <p:spPr>
          <a:xfrm>
            <a:off x="1278180" y="1324826"/>
            <a:ext cx="10139120" cy="4878681"/>
          </a:xfrm>
        </p:spPr>
        <p:txBody>
          <a:bodyPr/>
          <a:lstStyle/>
          <a:p>
            <a:r>
              <a:rPr lang="en-US" sz="2400" dirty="0"/>
              <a:t>Each row represents a distinct song. The columns are:</a:t>
            </a:r>
          </a:p>
          <a:p>
            <a:pPr marL="457200" indent="-457200">
              <a:buFont typeface="Arial" panose="020B0604020202020204" pitchFamily="34" charset="0"/>
              <a:buChar char="•"/>
            </a:pPr>
            <a:r>
              <a:rPr lang="en-US" sz="1800" b="1" dirty="0">
                <a:solidFill>
                  <a:schemeClr val="accent1">
                    <a:lumMod val="75000"/>
                  </a:schemeClr>
                </a:solidFill>
              </a:rPr>
              <a:t>ID: </a:t>
            </a:r>
            <a:r>
              <a:rPr lang="en-US" sz="1800" dirty="0"/>
              <a:t>a unique ID (i.e., 1-50)</a:t>
            </a:r>
          </a:p>
          <a:p>
            <a:pPr marL="457200" indent="-457200">
              <a:buFont typeface="Arial" panose="020B0604020202020204" pitchFamily="34" charset="0"/>
              <a:buChar char="•"/>
            </a:pPr>
            <a:r>
              <a:rPr lang="en-US" sz="1800" b="1" dirty="0" err="1">
                <a:solidFill>
                  <a:schemeClr val="accent1">
                    <a:lumMod val="75000"/>
                  </a:schemeClr>
                </a:solidFill>
              </a:rPr>
              <a:t>TrackName</a:t>
            </a:r>
            <a:r>
              <a:rPr lang="en-US" sz="1800" b="1" dirty="0">
                <a:solidFill>
                  <a:schemeClr val="accent1">
                    <a:lumMod val="75000"/>
                  </a:schemeClr>
                </a:solidFill>
              </a:rPr>
              <a:t>: </a:t>
            </a:r>
            <a:r>
              <a:rPr lang="en-US" sz="1800" dirty="0"/>
              <a:t>Name of the Track</a:t>
            </a:r>
          </a:p>
          <a:p>
            <a:pPr marL="457200" indent="-457200">
              <a:buFont typeface="Arial" panose="020B0604020202020204" pitchFamily="34" charset="0"/>
              <a:buChar char="•"/>
            </a:pPr>
            <a:r>
              <a:rPr lang="en-US" sz="1800" b="1" dirty="0" err="1">
                <a:solidFill>
                  <a:schemeClr val="accent1">
                    <a:lumMod val="75000"/>
                  </a:schemeClr>
                </a:solidFill>
              </a:rPr>
              <a:t>ArtistName</a:t>
            </a:r>
            <a:r>
              <a:rPr lang="en-US" sz="1800" b="1" dirty="0">
                <a:solidFill>
                  <a:schemeClr val="accent1">
                    <a:lumMod val="75000"/>
                  </a:schemeClr>
                </a:solidFill>
              </a:rPr>
              <a:t>: </a:t>
            </a:r>
            <a:r>
              <a:rPr lang="en-US" sz="1800" dirty="0"/>
              <a:t>Name of the Artist</a:t>
            </a:r>
          </a:p>
          <a:p>
            <a:pPr marL="457200" indent="-457200">
              <a:buFont typeface="Arial" panose="020B0604020202020204" pitchFamily="34" charset="0"/>
              <a:buChar char="•"/>
            </a:pPr>
            <a:r>
              <a:rPr lang="en-US" sz="1800" b="1" dirty="0">
                <a:solidFill>
                  <a:schemeClr val="accent1">
                    <a:lumMod val="75000"/>
                  </a:schemeClr>
                </a:solidFill>
              </a:rPr>
              <a:t>Genre: </a:t>
            </a:r>
            <a:r>
              <a:rPr lang="en-US" sz="1800" dirty="0"/>
              <a:t>the genre of the track</a:t>
            </a:r>
          </a:p>
          <a:p>
            <a:pPr marL="457200" indent="-457200">
              <a:buFont typeface="Arial" panose="020B0604020202020204" pitchFamily="34" charset="0"/>
              <a:buChar char="•"/>
            </a:pPr>
            <a:r>
              <a:rPr lang="en-US" sz="1800" b="1" dirty="0" err="1">
                <a:solidFill>
                  <a:schemeClr val="accent1">
                    <a:lumMod val="75000"/>
                  </a:schemeClr>
                </a:solidFill>
              </a:rPr>
              <a:t>BeatsPerMinute</a:t>
            </a:r>
            <a:r>
              <a:rPr lang="en-US" sz="1800" b="1" dirty="0">
                <a:solidFill>
                  <a:schemeClr val="accent1">
                    <a:lumMod val="75000"/>
                  </a:schemeClr>
                </a:solidFill>
              </a:rPr>
              <a:t>: </a:t>
            </a:r>
            <a:r>
              <a:rPr lang="en-US" sz="1800" dirty="0"/>
              <a:t>The tempo of the song.</a:t>
            </a:r>
          </a:p>
          <a:p>
            <a:pPr marL="457200" indent="-457200">
              <a:buFont typeface="Arial" panose="020B0604020202020204" pitchFamily="34" charset="0"/>
              <a:buChar char="•"/>
            </a:pPr>
            <a:r>
              <a:rPr lang="en-US" sz="1800" b="1" dirty="0">
                <a:solidFill>
                  <a:schemeClr val="accent1">
                    <a:lumMod val="75000"/>
                  </a:schemeClr>
                </a:solidFill>
              </a:rPr>
              <a:t>Energy: </a:t>
            </a:r>
            <a:r>
              <a:rPr lang="en-US" sz="1800" dirty="0"/>
              <a:t>The energy of a song - the higher the value, the more energetic.</a:t>
            </a:r>
          </a:p>
          <a:p>
            <a:pPr marL="457200" indent="-457200">
              <a:buFont typeface="Arial" panose="020B0604020202020204" pitchFamily="34" charset="0"/>
              <a:buChar char="•"/>
            </a:pPr>
            <a:r>
              <a:rPr lang="en-US" sz="1800" b="1" dirty="0">
                <a:solidFill>
                  <a:schemeClr val="accent1">
                    <a:lumMod val="75000"/>
                  </a:schemeClr>
                </a:solidFill>
              </a:rPr>
              <a:t>Danceability</a:t>
            </a:r>
            <a:r>
              <a:rPr lang="en-US" sz="1800" dirty="0"/>
              <a:t>: The higher the value, the easier it is to dance to this song.</a:t>
            </a:r>
          </a:p>
          <a:p>
            <a:pPr marL="457200" indent="-457200">
              <a:buFont typeface="Arial" panose="020B0604020202020204" pitchFamily="34" charset="0"/>
              <a:buChar char="•"/>
            </a:pPr>
            <a:r>
              <a:rPr lang="en-US" sz="1800" b="1" dirty="0">
                <a:solidFill>
                  <a:schemeClr val="accent1">
                    <a:lumMod val="75000"/>
                  </a:schemeClr>
                </a:solidFill>
              </a:rPr>
              <a:t>Loudness</a:t>
            </a:r>
            <a:r>
              <a:rPr lang="en-US" sz="1800" dirty="0"/>
              <a:t>: The higher the value, the louder the song.</a:t>
            </a:r>
          </a:p>
          <a:p>
            <a:pPr marL="457200" indent="-457200">
              <a:buFont typeface="Arial" panose="020B0604020202020204" pitchFamily="34" charset="0"/>
              <a:buChar char="•"/>
            </a:pPr>
            <a:r>
              <a:rPr lang="en-US" sz="1800" b="1" dirty="0">
                <a:solidFill>
                  <a:schemeClr val="accent1">
                    <a:lumMod val="75000"/>
                  </a:schemeClr>
                </a:solidFill>
              </a:rPr>
              <a:t>Liveness</a:t>
            </a:r>
            <a:r>
              <a:rPr lang="en-US" sz="1800" dirty="0"/>
              <a:t>: The higher the value, the more likely the song is a live recording.</a:t>
            </a:r>
          </a:p>
          <a:p>
            <a:pPr marL="457200" indent="-457200">
              <a:buFont typeface="Arial" panose="020B0604020202020204" pitchFamily="34" charset="0"/>
              <a:buChar char="•"/>
            </a:pPr>
            <a:r>
              <a:rPr lang="en-US" sz="1800" b="1" dirty="0">
                <a:solidFill>
                  <a:schemeClr val="accent1">
                    <a:lumMod val="75000"/>
                  </a:schemeClr>
                </a:solidFill>
              </a:rPr>
              <a:t>Valence</a:t>
            </a:r>
            <a:r>
              <a:rPr lang="en-US" sz="1800" dirty="0"/>
              <a:t>: The higher the value, the more positive mood for the song.</a:t>
            </a:r>
          </a:p>
          <a:p>
            <a:pPr marL="457200" indent="-457200">
              <a:buFont typeface="Arial" panose="020B0604020202020204" pitchFamily="34" charset="0"/>
              <a:buChar char="•"/>
            </a:pPr>
            <a:r>
              <a:rPr lang="en-US" sz="1800" b="1" dirty="0">
                <a:solidFill>
                  <a:schemeClr val="accent1">
                    <a:lumMod val="75000"/>
                  </a:schemeClr>
                </a:solidFill>
              </a:rPr>
              <a:t>Length</a:t>
            </a:r>
            <a:r>
              <a:rPr lang="en-US" sz="1800" dirty="0"/>
              <a:t>: The duration of the song (in seconds).</a:t>
            </a:r>
          </a:p>
          <a:p>
            <a:pPr marL="457200" indent="-457200">
              <a:buFont typeface="Arial" panose="020B0604020202020204" pitchFamily="34" charset="0"/>
              <a:buChar char="•"/>
            </a:pPr>
            <a:r>
              <a:rPr lang="en-US" sz="1800" b="1" dirty="0" err="1">
                <a:solidFill>
                  <a:schemeClr val="accent1">
                    <a:lumMod val="75000"/>
                  </a:schemeClr>
                </a:solidFill>
              </a:rPr>
              <a:t>Acousticness</a:t>
            </a:r>
            <a:r>
              <a:rPr lang="en-US" sz="1800" dirty="0"/>
              <a:t>: The higher the value, the more acoustic the song is.</a:t>
            </a:r>
          </a:p>
          <a:p>
            <a:pPr marL="457200" indent="-457200">
              <a:buFont typeface="Arial" panose="020B0604020202020204" pitchFamily="34" charset="0"/>
              <a:buChar char="•"/>
            </a:pPr>
            <a:r>
              <a:rPr lang="en-US" sz="1800" b="1" dirty="0" err="1">
                <a:solidFill>
                  <a:schemeClr val="accent1">
                    <a:lumMod val="75000"/>
                  </a:schemeClr>
                </a:solidFill>
              </a:rPr>
              <a:t>Speechiness</a:t>
            </a:r>
            <a:r>
              <a:rPr lang="en-US" sz="1800" dirty="0"/>
              <a:t>: The higher the value, the more spoken words the song contains.</a:t>
            </a:r>
          </a:p>
          <a:p>
            <a:pPr marL="457200" indent="-457200">
              <a:buFont typeface="Arial" panose="020B0604020202020204" pitchFamily="34" charset="0"/>
              <a:buChar char="•"/>
            </a:pPr>
            <a:r>
              <a:rPr lang="en-US" sz="1800" b="1" dirty="0">
                <a:solidFill>
                  <a:schemeClr val="accent1">
                    <a:lumMod val="75000"/>
                  </a:schemeClr>
                </a:solidFill>
              </a:rPr>
              <a:t>Popularity</a:t>
            </a:r>
            <a:r>
              <a:rPr lang="en-US" sz="1800" dirty="0"/>
              <a:t>: The higher the value, the more popular the song is.</a:t>
            </a:r>
          </a:p>
        </p:txBody>
      </p:sp>
      <p:sp>
        <p:nvSpPr>
          <p:cNvPr id="12" name="Content Placeholder 2">
            <a:extLst>
              <a:ext uri="{FF2B5EF4-FFF2-40B4-BE49-F238E27FC236}">
                <a16:creationId xmlns:a16="http://schemas.microsoft.com/office/drawing/2014/main" id="{F2501B17-CA28-424F-B698-61B3775DBEBD}"/>
              </a:ext>
            </a:extLst>
          </p:cNvPr>
          <p:cNvSpPr txBox="1">
            <a:spLocks/>
          </p:cNvSpPr>
          <p:nvPr/>
        </p:nvSpPr>
        <p:spPr>
          <a:xfrm>
            <a:off x="1252779" y="935416"/>
            <a:ext cx="1320487" cy="419147"/>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11" name="Rectangle 10">
            <a:extLst>
              <a:ext uri="{FF2B5EF4-FFF2-40B4-BE49-F238E27FC236}">
                <a16:creationId xmlns:a16="http://schemas.microsoft.com/office/drawing/2014/main" id="{56D099EB-8DC2-8649-A846-D0A70D707D27}"/>
              </a:ext>
            </a:extLst>
          </p:cNvPr>
          <p:cNvSpPr/>
          <p:nvPr/>
        </p:nvSpPr>
        <p:spPr>
          <a:xfrm>
            <a:off x="1278180" y="1354563"/>
            <a:ext cx="8856420" cy="5046237"/>
          </a:xfrm>
          <a:prstGeom prst="rect">
            <a:avLst/>
          </a:prstGeom>
          <a:noFill/>
          <a:ln w="5080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771CA8B5-FCAE-8047-BFBB-29D2969C82FD}"/>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054246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17</a:t>
            </a:fld>
            <a:endParaRPr lang="en-US"/>
          </a:p>
        </p:txBody>
      </p:sp>
      <p:sp>
        <p:nvSpPr>
          <p:cNvPr id="16" name="Content Placeholder 2">
            <a:extLst>
              <a:ext uri="{FF2B5EF4-FFF2-40B4-BE49-F238E27FC236}">
                <a16:creationId xmlns:a16="http://schemas.microsoft.com/office/drawing/2014/main" id="{5E3D7B42-0FC8-DA4D-B4EB-8F81C1F474EA}"/>
              </a:ext>
            </a:extLst>
          </p:cNvPr>
          <p:cNvSpPr>
            <a:spLocks noGrp="1"/>
          </p:cNvSpPr>
          <p:nvPr>
            <p:ph idx="1"/>
          </p:nvPr>
        </p:nvSpPr>
        <p:spPr>
          <a:xfrm>
            <a:off x="1217834" y="4159243"/>
            <a:ext cx="9756332" cy="1057323"/>
          </a:xfrm>
        </p:spPr>
        <p:txBody>
          <a:bodyPr/>
          <a:lstStyle/>
          <a:p>
            <a:r>
              <a:rPr lang="en-US" b="1" dirty="0">
                <a:solidFill>
                  <a:schemeClr val="accent1">
                    <a:lumMod val="75000"/>
                  </a:schemeClr>
                </a:solidFill>
              </a:rPr>
              <a:t>Q1: </a:t>
            </a:r>
            <a:r>
              <a:rPr lang="en-US" dirty="0"/>
              <a:t>What are some ways we can store this file into data structure(s) using regular Python (not the Pandas library).</a:t>
            </a:r>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23" name="Title 1">
            <a:extLst>
              <a:ext uri="{FF2B5EF4-FFF2-40B4-BE49-F238E27FC236}">
                <a16:creationId xmlns:a16="http://schemas.microsoft.com/office/drawing/2014/main" id="{78C1AC84-C8FA-2042-852D-901FD7E7A25F}"/>
              </a:ext>
            </a:extLst>
          </p:cNvPr>
          <p:cNvSpPr>
            <a:spLocks noGrp="1"/>
          </p:cNvSpPr>
          <p:nvPr>
            <p:ph type="title"/>
          </p:nvPr>
        </p:nvSpPr>
        <p:spPr>
          <a:xfrm>
            <a:off x="349292" y="216531"/>
            <a:ext cx="11493416" cy="767276"/>
          </a:xfrm>
        </p:spPr>
        <p:txBody>
          <a:bodyPr/>
          <a:lstStyle/>
          <a:p>
            <a:r>
              <a:rPr lang="en-US" dirty="0"/>
              <a:t>EDA: without Pandas</a:t>
            </a:r>
          </a:p>
        </p:txBody>
      </p:sp>
      <p:pic>
        <p:nvPicPr>
          <p:cNvPr id="25" name="Picture 24">
            <a:extLst>
              <a:ext uri="{FF2B5EF4-FFF2-40B4-BE49-F238E27FC236}">
                <a16:creationId xmlns:a16="http://schemas.microsoft.com/office/drawing/2014/main" id="{8180823D-D343-5E4A-BC89-4BC462330B91}"/>
              </a:ext>
            </a:extLst>
          </p:cNvPr>
          <p:cNvPicPr>
            <a:picLocks noChangeAspect="1"/>
          </p:cNvPicPr>
          <p:nvPr/>
        </p:nvPicPr>
        <p:blipFill>
          <a:blip r:embed="rId3"/>
          <a:stretch>
            <a:fillRect/>
          </a:stretch>
        </p:blipFill>
        <p:spPr>
          <a:xfrm>
            <a:off x="0" y="1504571"/>
            <a:ext cx="12192000" cy="1720793"/>
          </a:xfrm>
          <a:prstGeom prst="rect">
            <a:avLst/>
          </a:prstGeom>
        </p:spPr>
      </p:pic>
      <p:sp>
        <p:nvSpPr>
          <p:cNvPr id="10" name="Content Placeholder 2">
            <a:extLst>
              <a:ext uri="{FF2B5EF4-FFF2-40B4-BE49-F238E27FC236}">
                <a16:creationId xmlns:a16="http://schemas.microsoft.com/office/drawing/2014/main" id="{4B04CFF1-2926-CA49-9EBF-4E9DCA6E4AE3}"/>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2" name="Rectangle 1">
            <a:extLst>
              <a:ext uri="{FF2B5EF4-FFF2-40B4-BE49-F238E27FC236}">
                <a16:creationId xmlns:a16="http://schemas.microsoft.com/office/drawing/2014/main" id="{EEABDCF5-70F1-CB4B-89C8-6AD6D22C44F3}"/>
              </a:ext>
            </a:extLst>
          </p:cNvPr>
          <p:cNvSpPr/>
          <p:nvPr/>
        </p:nvSpPr>
        <p:spPr>
          <a:xfrm>
            <a:off x="4457700" y="435069"/>
            <a:ext cx="152400" cy="16510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801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55D3927-C1D8-F444-A0E0-A0DF09829117}"/>
              </a:ext>
            </a:extLst>
          </p:cNvPr>
          <p:cNvPicPr>
            <a:picLocks noChangeAspect="1"/>
          </p:cNvPicPr>
          <p:nvPr/>
        </p:nvPicPr>
        <p:blipFill>
          <a:blip r:embed="rId3"/>
          <a:stretch>
            <a:fillRect/>
          </a:stretch>
        </p:blipFill>
        <p:spPr>
          <a:xfrm>
            <a:off x="0" y="1504571"/>
            <a:ext cx="12192000" cy="1720793"/>
          </a:xfrm>
          <a:prstGeom prst="rect">
            <a:avLst/>
          </a:prstGeom>
        </p:spPr>
      </p:pic>
      <p:sp>
        <p:nvSpPr>
          <p:cNvPr id="4" name="Slide Number Placeholder 3"/>
          <p:cNvSpPr>
            <a:spLocks noGrp="1"/>
          </p:cNvSpPr>
          <p:nvPr>
            <p:ph type="sldNum" sz="quarter" idx="12"/>
          </p:nvPr>
        </p:nvSpPr>
        <p:spPr/>
        <p:txBody>
          <a:bodyPr/>
          <a:lstStyle/>
          <a:p>
            <a:fld id="{AD29F1E6-0A42-6342-8A19-FA364A33AB30}" type="slidenum">
              <a:rPr lang="en-US" smtClean="0"/>
              <a:t>18</a:t>
            </a:fld>
            <a:endParaRPr lang="en-US"/>
          </a:p>
        </p:txBody>
      </p:sp>
      <p:sp>
        <p:nvSpPr>
          <p:cNvPr id="12" name="Content Placeholder 2">
            <a:extLst>
              <a:ext uri="{FF2B5EF4-FFF2-40B4-BE49-F238E27FC236}">
                <a16:creationId xmlns:a16="http://schemas.microsoft.com/office/drawing/2014/main" id="{F2501B17-CA28-424F-B698-61B3775DBEBD}"/>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1281292" y="3489078"/>
            <a:ext cx="8529416" cy="259424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#1: </a:t>
            </a:r>
            <a:r>
              <a:rPr lang="en-US" dirty="0"/>
              <a:t>A 2D array (i.e., matrix)</a:t>
            </a:r>
          </a:p>
          <a:p>
            <a:r>
              <a:rPr lang="en-US" b="1" dirty="0">
                <a:solidFill>
                  <a:schemeClr val="accent1">
                    <a:lumMod val="75000"/>
                  </a:schemeClr>
                </a:solidFill>
              </a:rPr>
              <a:t>Weaknesses:</a:t>
            </a:r>
          </a:p>
          <a:p>
            <a:pPr marL="457200" indent="-457200">
              <a:buFont typeface="Arial" panose="020B0604020202020204" pitchFamily="34" charset="0"/>
              <a:buChar char="•"/>
            </a:pPr>
            <a:r>
              <a:rPr lang="en-US" sz="2400" dirty="0"/>
              <a:t>What are the row and column names? Need separate lists for them – clumsy.</a:t>
            </a:r>
          </a:p>
          <a:p>
            <a:pPr marL="457200" indent="-457200">
              <a:buFont typeface="Arial" panose="020B0604020202020204" pitchFamily="34" charset="0"/>
              <a:buChar char="•"/>
            </a:pPr>
            <a:r>
              <a:rPr lang="en-US" sz="2400" dirty="0"/>
              <a:t>Lists are O(N). We’d need 2 dictionaries just for column names </a:t>
            </a:r>
          </a:p>
          <a:p>
            <a:pPr marL="457200" indent="-45720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869B6F72-BB2A-BE4D-90CD-1AED1A20FBB8}"/>
              </a:ext>
            </a:extLst>
          </p:cNvPr>
          <p:cNvSpPr txBox="1"/>
          <p:nvPr/>
        </p:nvSpPr>
        <p:spPr>
          <a:xfrm>
            <a:off x="9956800" y="4623644"/>
            <a:ext cx="2032000" cy="923330"/>
          </a:xfrm>
          <a:prstGeom prst="rect">
            <a:avLst/>
          </a:prstGeom>
          <a:noFill/>
          <a:ln w="38100">
            <a:solidFill>
              <a:schemeClr val="accent1">
                <a:lumMod val="75000"/>
              </a:schemeClr>
            </a:solidFill>
          </a:ln>
        </p:spPr>
        <p:txBody>
          <a:bodyPr wrap="square" rtlCol="0">
            <a:spAutoFit/>
          </a:bodyPr>
          <a:lstStyle/>
          <a:p>
            <a:r>
              <a:rPr lang="en-US" dirty="0"/>
              <a:t>data = [][]</a:t>
            </a:r>
          </a:p>
          <a:p>
            <a:r>
              <a:rPr lang="en-US" dirty="0" err="1"/>
              <a:t>col_name</a:t>
            </a:r>
            <a:r>
              <a:rPr lang="en-US" dirty="0"/>
              <a:t> -&gt; index</a:t>
            </a:r>
          </a:p>
          <a:p>
            <a:r>
              <a:rPr lang="en-US" dirty="0"/>
              <a:t>index -&gt; </a:t>
            </a:r>
            <a:r>
              <a:rPr lang="en-US" dirty="0" err="1"/>
              <a:t>col_name</a:t>
            </a:r>
            <a:endParaRPr lang="en-US" dirty="0"/>
          </a:p>
        </p:txBody>
      </p:sp>
      <p:sp>
        <p:nvSpPr>
          <p:cNvPr id="7" name="Rectangle 6">
            <a:extLst>
              <a:ext uri="{FF2B5EF4-FFF2-40B4-BE49-F238E27FC236}">
                <a16:creationId xmlns:a16="http://schemas.microsoft.com/office/drawing/2014/main" id="{647A06D9-ACDF-E343-9CC1-D7E2320A4B31}"/>
              </a:ext>
            </a:extLst>
          </p:cNvPr>
          <p:cNvSpPr/>
          <p:nvPr/>
        </p:nvSpPr>
        <p:spPr>
          <a:xfrm>
            <a:off x="0" y="2082800"/>
            <a:ext cx="12192000" cy="1156839"/>
          </a:xfrm>
          <a:prstGeom prst="rect">
            <a:avLst/>
          </a:prstGeom>
          <a:solidFill>
            <a:srgbClr val="F9F9F9">
              <a:alpha val="19000"/>
            </a:srgb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4528051F-6119-9949-BC31-505DB66795F4}"/>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909037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BD78E57-4A37-DC4E-B67D-73A644EB6566}"/>
              </a:ext>
            </a:extLst>
          </p:cNvPr>
          <p:cNvSpPr/>
          <p:nvPr/>
        </p:nvSpPr>
        <p:spPr>
          <a:xfrm>
            <a:off x="762926" y="4238764"/>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19</a:t>
            </a:fld>
            <a:endParaRPr lang="en-US"/>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2818134" y="3567379"/>
            <a:ext cx="7773666" cy="259424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
        <p:nvSpPr>
          <p:cNvPr id="6" name="TextBox 5">
            <a:extLst>
              <a:ext uri="{FF2B5EF4-FFF2-40B4-BE49-F238E27FC236}">
                <a16:creationId xmlns:a16="http://schemas.microsoft.com/office/drawing/2014/main" id="{869B6F72-BB2A-BE4D-90CD-1AED1A20FBB8}"/>
              </a:ext>
            </a:extLst>
          </p:cNvPr>
          <p:cNvSpPr txBox="1"/>
          <p:nvPr/>
        </p:nvSpPr>
        <p:spPr>
          <a:xfrm>
            <a:off x="2590800" y="4349234"/>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1" name="TextBox 10">
            <a:extLst>
              <a:ext uri="{FF2B5EF4-FFF2-40B4-BE49-F238E27FC236}">
                <a16:creationId xmlns:a16="http://schemas.microsoft.com/office/drawing/2014/main" id="{A868FC50-ECA3-CF40-B411-E17D6DC8C2D1}"/>
              </a:ext>
            </a:extLst>
          </p:cNvPr>
          <p:cNvSpPr txBox="1"/>
          <p:nvPr/>
        </p:nvSpPr>
        <p:spPr>
          <a:xfrm>
            <a:off x="2590800" y="4853837"/>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4" name="TextBox 13">
            <a:extLst>
              <a:ext uri="{FF2B5EF4-FFF2-40B4-BE49-F238E27FC236}">
                <a16:creationId xmlns:a16="http://schemas.microsoft.com/office/drawing/2014/main" id="{2A8E2F12-7262-EA41-B8A8-6348D8244FED}"/>
              </a:ext>
            </a:extLst>
          </p:cNvPr>
          <p:cNvSpPr txBox="1"/>
          <p:nvPr/>
        </p:nvSpPr>
        <p:spPr>
          <a:xfrm>
            <a:off x="2590800" y="5375017"/>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3" name="Rectangle 2">
            <a:extLst>
              <a:ext uri="{FF2B5EF4-FFF2-40B4-BE49-F238E27FC236}">
                <a16:creationId xmlns:a16="http://schemas.microsoft.com/office/drawing/2014/main" id="{96C31B75-E84E-8149-8544-34C5AFC1DE8C}"/>
              </a:ext>
            </a:extLst>
          </p:cNvPr>
          <p:cNvSpPr/>
          <p:nvPr/>
        </p:nvSpPr>
        <p:spPr>
          <a:xfrm>
            <a:off x="853483" y="4853837"/>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2" name="Content Placeholder 2">
            <a:extLst>
              <a:ext uri="{FF2B5EF4-FFF2-40B4-BE49-F238E27FC236}">
                <a16:creationId xmlns:a16="http://schemas.microsoft.com/office/drawing/2014/main" id="{CDE24521-30ED-CE4A-8FE5-567638F67107}"/>
              </a:ext>
            </a:extLst>
          </p:cNvPr>
          <p:cNvSpPr txBox="1">
            <a:spLocks/>
          </p:cNvSpPr>
          <p:nvPr/>
        </p:nvSpPr>
        <p:spPr>
          <a:xfrm>
            <a:off x="1000368" y="4786940"/>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4" name="Rectangle 23">
            <a:extLst>
              <a:ext uri="{FF2B5EF4-FFF2-40B4-BE49-F238E27FC236}">
                <a16:creationId xmlns:a16="http://schemas.microsoft.com/office/drawing/2014/main" id="{21315709-EA31-634D-AC0A-211828D91DF2}"/>
              </a:ext>
            </a:extLst>
          </p:cNvPr>
          <p:cNvSpPr/>
          <p:nvPr/>
        </p:nvSpPr>
        <p:spPr>
          <a:xfrm>
            <a:off x="853483" y="435146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5" name="Content Placeholder 2">
            <a:extLst>
              <a:ext uri="{FF2B5EF4-FFF2-40B4-BE49-F238E27FC236}">
                <a16:creationId xmlns:a16="http://schemas.microsoft.com/office/drawing/2014/main" id="{C3040F04-DA55-7F4B-9BED-C01B36B2A043}"/>
              </a:ext>
            </a:extLst>
          </p:cNvPr>
          <p:cNvSpPr txBox="1">
            <a:spLocks/>
          </p:cNvSpPr>
          <p:nvPr/>
        </p:nvSpPr>
        <p:spPr>
          <a:xfrm>
            <a:off x="1000368" y="428456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6" name="Rectangle 25">
            <a:extLst>
              <a:ext uri="{FF2B5EF4-FFF2-40B4-BE49-F238E27FC236}">
                <a16:creationId xmlns:a16="http://schemas.microsoft.com/office/drawing/2014/main" id="{D76CB703-0EB3-5940-8F3E-89252D003B71}"/>
              </a:ext>
            </a:extLst>
          </p:cNvPr>
          <p:cNvSpPr/>
          <p:nvPr/>
        </p:nvSpPr>
        <p:spPr>
          <a:xfrm>
            <a:off x="853483" y="5391873"/>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7" name="Content Placeholder 2">
            <a:extLst>
              <a:ext uri="{FF2B5EF4-FFF2-40B4-BE49-F238E27FC236}">
                <a16:creationId xmlns:a16="http://schemas.microsoft.com/office/drawing/2014/main" id="{29828DF4-EA4B-C144-8EF9-9D519099B2B3}"/>
              </a:ext>
            </a:extLst>
          </p:cNvPr>
          <p:cNvSpPr txBox="1">
            <a:spLocks/>
          </p:cNvSpPr>
          <p:nvPr/>
        </p:nvSpPr>
        <p:spPr>
          <a:xfrm>
            <a:off x="1000368" y="5324976"/>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30" name="Content Placeholder 2">
            <a:extLst>
              <a:ext uri="{FF2B5EF4-FFF2-40B4-BE49-F238E27FC236}">
                <a16:creationId xmlns:a16="http://schemas.microsoft.com/office/drawing/2014/main" id="{00949E9F-203D-234C-BFA5-3945EF826941}"/>
              </a:ext>
            </a:extLst>
          </p:cNvPr>
          <p:cNvSpPr txBox="1">
            <a:spLocks/>
          </p:cNvSpPr>
          <p:nvPr/>
        </p:nvSpPr>
        <p:spPr>
          <a:xfrm>
            <a:off x="2233201" y="4284566"/>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1" name="Content Placeholder 2">
            <a:extLst>
              <a:ext uri="{FF2B5EF4-FFF2-40B4-BE49-F238E27FC236}">
                <a16:creationId xmlns:a16="http://schemas.microsoft.com/office/drawing/2014/main" id="{5478543D-2619-F643-B6E9-7F8FB34A208F}"/>
              </a:ext>
            </a:extLst>
          </p:cNvPr>
          <p:cNvSpPr txBox="1">
            <a:spLocks/>
          </p:cNvSpPr>
          <p:nvPr/>
        </p:nvSpPr>
        <p:spPr>
          <a:xfrm>
            <a:off x="2215512" y="4786940"/>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2" name="Content Placeholder 2">
            <a:extLst>
              <a:ext uri="{FF2B5EF4-FFF2-40B4-BE49-F238E27FC236}">
                <a16:creationId xmlns:a16="http://schemas.microsoft.com/office/drawing/2014/main" id="{E78799B6-77F5-2F4C-BC4C-EC239F549455}"/>
              </a:ext>
            </a:extLst>
          </p:cNvPr>
          <p:cNvSpPr txBox="1">
            <a:spLocks/>
          </p:cNvSpPr>
          <p:nvPr/>
        </p:nvSpPr>
        <p:spPr>
          <a:xfrm>
            <a:off x="2215512" y="5324976"/>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5" name="Rectangle 34">
            <a:extLst>
              <a:ext uri="{FF2B5EF4-FFF2-40B4-BE49-F238E27FC236}">
                <a16:creationId xmlns:a16="http://schemas.microsoft.com/office/drawing/2014/main" id="{D709063E-4478-7646-8431-935F31C32E49}"/>
              </a:ext>
            </a:extLst>
          </p:cNvPr>
          <p:cNvSpPr/>
          <p:nvPr/>
        </p:nvSpPr>
        <p:spPr>
          <a:xfrm>
            <a:off x="735387" y="3904732"/>
            <a:ext cx="10553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37" name="Content Placeholder 2">
            <a:extLst>
              <a:ext uri="{FF2B5EF4-FFF2-40B4-BE49-F238E27FC236}">
                <a16:creationId xmlns:a16="http://schemas.microsoft.com/office/drawing/2014/main" id="{E42D22DB-3113-F549-8876-4740DECC89B0}"/>
              </a:ext>
            </a:extLst>
          </p:cNvPr>
          <p:cNvSpPr txBox="1">
            <a:spLocks/>
          </p:cNvSpPr>
          <p:nvPr/>
        </p:nvSpPr>
        <p:spPr>
          <a:xfrm>
            <a:off x="1000368" y="3869059"/>
            <a:ext cx="778531"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39" name="Title 1">
            <a:extLst>
              <a:ext uri="{FF2B5EF4-FFF2-40B4-BE49-F238E27FC236}">
                <a16:creationId xmlns:a16="http://schemas.microsoft.com/office/drawing/2014/main" id="{E31840D4-AC15-AE41-9613-2234904B40A9}"/>
              </a:ext>
            </a:extLst>
          </p:cNvPr>
          <p:cNvSpPr>
            <a:spLocks noGrp="1"/>
          </p:cNvSpPr>
          <p:nvPr>
            <p:ph type="title"/>
          </p:nvPr>
        </p:nvSpPr>
        <p:spPr>
          <a:xfrm>
            <a:off x="349292" y="216531"/>
            <a:ext cx="11493416" cy="767276"/>
          </a:xfrm>
        </p:spPr>
        <p:txBody>
          <a:bodyPr/>
          <a:lstStyle/>
          <a:p>
            <a:r>
              <a:rPr lang="en-US" dirty="0"/>
              <a:t>EDA: without Pandas</a:t>
            </a:r>
          </a:p>
        </p:txBody>
      </p:sp>
      <p:pic>
        <p:nvPicPr>
          <p:cNvPr id="40" name="Picture 39">
            <a:extLst>
              <a:ext uri="{FF2B5EF4-FFF2-40B4-BE49-F238E27FC236}">
                <a16:creationId xmlns:a16="http://schemas.microsoft.com/office/drawing/2014/main" id="{7A1D8BD8-D8E1-6549-AA84-B5970524B414}"/>
              </a:ext>
            </a:extLst>
          </p:cNvPr>
          <p:cNvPicPr>
            <a:picLocks noChangeAspect="1"/>
          </p:cNvPicPr>
          <p:nvPr/>
        </p:nvPicPr>
        <p:blipFill>
          <a:blip r:embed="rId3"/>
          <a:stretch>
            <a:fillRect/>
          </a:stretch>
        </p:blipFill>
        <p:spPr>
          <a:xfrm>
            <a:off x="0" y="1504571"/>
            <a:ext cx="12192000" cy="1720793"/>
          </a:xfrm>
          <a:prstGeom prst="rect">
            <a:avLst/>
          </a:prstGeom>
        </p:spPr>
      </p:pic>
      <p:sp>
        <p:nvSpPr>
          <p:cNvPr id="28" name="Content Placeholder 2">
            <a:extLst>
              <a:ext uri="{FF2B5EF4-FFF2-40B4-BE49-F238E27FC236}">
                <a16:creationId xmlns:a16="http://schemas.microsoft.com/office/drawing/2014/main" id="{14B3756E-8FF9-EE49-AF59-2B95BFC41A95}"/>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Tree>
    <p:extLst>
      <p:ext uri="{BB962C8B-B14F-4D97-AF65-F5344CB8AC3E}">
        <p14:creationId xmlns:p14="http://schemas.microsoft.com/office/powerpoint/2010/main" val="3607928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#3: Getting our hands dirty: pandas and 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183091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20</a:t>
            </a:fld>
            <a:endParaRPr lang="en-US"/>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pic>
        <p:nvPicPr>
          <p:cNvPr id="7" name="Picture 6">
            <a:extLst>
              <a:ext uri="{FF2B5EF4-FFF2-40B4-BE49-F238E27FC236}">
                <a16:creationId xmlns:a16="http://schemas.microsoft.com/office/drawing/2014/main" id="{D96393D3-D4FB-944C-A6B2-E1EA32A42508}"/>
              </a:ext>
            </a:extLst>
          </p:cNvPr>
          <p:cNvPicPr>
            <a:picLocks noChangeAspect="1"/>
          </p:cNvPicPr>
          <p:nvPr/>
        </p:nvPicPr>
        <p:blipFill>
          <a:blip r:embed="rId3"/>
          <a:stretch>
            <a:fillRect/>
          </a:stretch>
        </p:blipFill>
        <p:spPr>
          <a:xfrm>
            <a:off x="882018" y="1638300"/>
            <a:ext cx="10096500" cy="3784600"/>
          </a:xfrm>
          <a:prstGeom prst="rect">
            <a:avLst/>
          </a:prstGeom>
          <a:ln w="63500">
            <a:solidFill>
              <a:schemeClr val="tx1"/>
            </a:solidFill>
          </a:ln>
        </p:spPr>
      </p:pic>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8280400" y="5565046"/>
            <a:ext cx="302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lecture3.ipynb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Tree>
    <p:extLst>
      <p:ext uri="{BB962C8B-B14F-4D97-AF65-F5344CB8AC3E}">
        <p14:creationId xmlns:p14="http://schemas.microsoft.com/office/powerpoint/2010/main" val="128759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21</a:t>
            </a:fld>
            <a:endParaRPr lang="en-US"/>
          </a:p>
        </p:txBody>
      </p:sp>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4140200" y="5793646"/>
            <a:ext cx="302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lecture3.ipynb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24626"/>
            <a:ext cx="8971663" cy="1057323"/>
          </a:xfrm>
        </p:spPr>
        <p:txBody>
          <a:bodyPr/>
          <a:lstStyle/>
          <a:p>
            <a:r>
              <a:rPr lang="en-US" b="1" dirty="0">
                <a:solidFill>
                  <a:schemeClr val="accent1">
                    <a:lumMod val="75000"/>
                  </a:schemeClr>
                </a:solidFill>
              </a:rPr>
              <a:t>Q2: </a:t>
            </a:r>
            <a:r>
              <a:rPr lang="en-US" dirty="0"/>
              <a:t>Write code to print all songs (Artist and Track name) that are longer than 4 minutes (240 seconds):</a:t>
            </a:r>
          </a:p>
        </p:txBody>
      </p:sp>
      <p:pic>
        <p:nvPicPr>
          <p:cNvPr id="3" name="Picture 2">
            <a:extLst>
              <a:ext uri="{FF2B5EF4-FFF2-40B4-BE49-F238E27FC236}">
                <a16:creationId xmlns:a16="http://schemas.microsoft.com/office/drawing/2014/main" id="{72496F80-3029-E24B-A894-653E198F80D8}"/>
              </a:ext>
            </a:extLst>
          </p:cNvPr>
          <p:cNvPicPr>
            <a:picLocks noChangeAspect="1"/>
          </p:cNvPicPr>
          <p:nvPr/>
        </p:nvPicPr>
        <p:blipFill>
          <a:blip r:embed="rId3"/>
          <a:stretch>
            <a:fillRect/>
          </a:stretch>
        </p:blipFill>
        <p:spPr>
          <a:xfrm>
            <a:off x="0" y="3314970"/>
            <a:ext cx="12192000" cy="1010127"/>
          </a:xfrm>
          <a:prstGeom prst="rect">
            <a:avLst/>
          </a:prstGeom>
        </p:spPr>
      </p:pic>
      <p:sp>
        <p:nvSpPr>
          <p:cNvPr id="9" name="Content Placeholder 2">
            <a:extLst>
              <a:ext uri="{FF2B5EF4-FFF2-40B4-BE49-F238E27FC236}">
                <a16:creationId xmlns:a16="http://schemas.microsoft.com/office/drawing/2014/main" id="{8061C7DB-923B-5A4C-BDCE-0676080F4768}"/>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415216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22</a:t>
            </a:fld>
            <a:endParaRPr lang="en-US"/>
          </a:p>
        </p:txBody>
      </p:sp>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4140200" y="5793646"/>
            <a:ext cx="302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lecture3.ipynb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9604564" cy="1057323"/>
          </a:xfrm>
        </p:spPr>
        <p:txBody>
          <a:bodyPr/>
          <a:lstStyle/>
          <a:p>
            <a:r>
              <a:rPr lang="en-US" b="1" dirty="0">
                <a:solidFill>
                  <a:schemeClr val="accent1">
                    <a:lumMod val="75000"/>
                  </a:schemeClr>
                </a:solidFill>
              </a:rPr>
              <a:t>Q3: </a:t>
            </a:r>
            <a:r>
              <a:rPr lang="en-US" dirty="0"/>
              <a:t>Write code to print the most popular song (artist and track) – if ties, show all ties.</a:t>
            </a:r>
          </a:p>
        </p:txBody>
      </p:sp>
      <p:pic>
        <p:nvPicPr>
          <p:cNvPr id="5" name="Picture 4">
            <a:extLst>
              <a:ext uri="{FF2B5EF4-FFF2-40B4-BE49-F238E27FC236}">
                <a16:creationId xmlns:a16="http://schemas.microsoft.com/office/drawing/2014/main" id="{7506AA1C-BD39-9B4A-94A1-D2F36598DF32}"/>
              </a:ext>
            </a:extLst>
          </p:cNvPr>
          <p:cNvPicPr>
            <a:picLocks noChangeAspect="1"/>
          </p:cNvPicPr>
          <p:nvPr/>
        </p:nvPicPr>
        <p:blipFill>
          <a:blip r:embed="rId3"/>
          <a:stretch>
            <a:fillRect/>
          </a:stretch>
        </p:blipFill>
        <p:spPr>
          <a:xfrm>
            <a:off x="539750" y="2947163"/>
            <a:ext cx="11112500" cy="2705100"/>
          </a:xfrm>
          <a:prstGeom prst="rect">
            <a:avLst/>
          </a:prstGeom>
        </p:spPr>
      </p:pic>
      <p:sp>
        <p:nvSpPr>
          <p:cNvPr id="9" name="Content Placeholder 2">
            <a:extLst>
              <a:ext uri="{FF2B5EF4-FFF2-40B4-BE49-F238E27FC236}">
                <a16:creationId xmlns:a16="http://schemas.microsoft.com/office/drawing/2014/main" id="{04130F87-3906-8842-84A4-61FB0078416D}"/>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
        <p:nvSpPr>
          <p:cNvPr id="11" name="Rectangle 10">
            <a:extLst>
              <a:ext uri="{FF2B5EF4-FFF2-40B4-BE49-F238E27FC236}">
                <a16:creationId xmlns:a16="http://schemas.microsoft.com/office/drawing/2014/main" id="{841F6258-AE2C-5646-8720-2F4CB74BC29A}"/>
              </a:ext>
            </a:extLst>
          </p:cNvPr>
          <p:cNvSpPr/>
          <p:nvPr/>
        </p:nvSpPr>
        <p:spPr>
          <a:xfrm>
            <a:off x="4953000" y="482601"/>
            <a:ext cx="101600" cy="1396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647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23</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Q4: </a:t>
            </a:r>
            <a:r>
              <a:rPr lang="en-US" dirty="0"/>
              <a:t>Write code to print the songs (and their attributes), if we </a:t>
            </a:r>
            <a:r>
              <a:rPr lang="en-US" u="sng" dirty="0"/>
              <a:t>sorted</a:t>
            </a:r>
            <a:r>
              <a:rPr lang="en-US" dirty="0"/>
              <a:t> by their popularity (highest scoring ones first).</a:t>
            </a:r>
          </a:p>
        </p:txBody>
      </p:sp>
      <p:sp>
        <p:nvSpPr>
          <p:cNvPr id="6" name="Content Placeholder 2">
            <a:extLst>
              <a:ext uri="{FF2B5EF4-FFF2-40B4-BE49-F238E27FC236}">
                <a16:creationId xmlns:a16="http://schemas.microsoft.com/office/drawing/2014/main" id="{24BC9FC3-0E75-B947-B8E8-E9ECDE061299}"/>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2592368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24</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Q4: </a:t>
            </a:r>
            <a:r>
              <a:rPr lang="en-US" dirty="0"/>
              <a:t>Write code to print the songs (and their attributes), if we </a:t>
            </a:r>
            <a:r>
              <a:rPr lang="en-US" u="sng" dirty="0"/>
              <a:t>sorted</a:t>
            </a:r>
            <a:r>
              <a:rPr lang="en-US" dirty="0"/>
              <a:t> by their popularity (highest scoring ones first).</a:t>
            </a:r>
          </a:p>
        </p:txBody>
      </p:sp>
      <p:sp>
        <p:nvSpPr>
          <p:cNvPr id="14" name="Rectangle 13">
            <a:extLst>
              <a:ext uri="{FF2B5EF4-FFF2-40B4-BE49-F238E27FC236}">
                <a16:creationId xmlns:a16="http://schemas.microsoft.com/office/drawing/2014/main" id="{2397F93A-643A-F24B-A350-37B78A46AF00}"/>
              </a:ext>
            </a:extLst>
          </p:cNvPr>
          <p:cNvSpPr/>
          <p:nvPr/>
        </p:nvSpPr>
        <p:spPr>
          <a:xfrm>
            <a:off x="571330" y="3645815"/>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5" name="TextBox 14">
            <a:extLst>
              <a:ext uri="{FF2B5EF4-FFF2-40B4-BE49-F238E27FC236}">
                <a16:creationId xmlns:a16="http://schemas.microsoft.com/office/drawing/2014/main" id="{E434CE0A-A9A9-1440-BA43-AEA28A39F4E0}"/>
              </a:ext>
            </a:extLst>
          </p:cNvPr>
          <p:cNvSpPr txBox="1"/>
          <p:nvPr/>
        </p:nvSpPr>
        <p:spPr>
          <a:xfrm>
            <a:off x="2399204" y="3756285"/>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6" name="TextBox 15">
            <a:extLst>
              <a:ext uri="{FF2B5EF4-FFF2-40B4-BE49-F238E27FC236}">
                <a16:creationId xmlns:a16="http://schemas.microsoft.com/office/drawing/2014/main" id="{CD3DE4B8-7B53-274F-9064-AD3C591E0B5B}"/>
              </a:ext>
            </a:extLst>
          </p:cNvPr>
          <p:cNvSpPr txBox="1"/>
          <p:nvPr/>
        </p:nvSpPr>
        <p:spPr>
          <a:xfrm>
            <a:off x="2399204" y="426088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7" name="TextBox 16">
            <a:extLst>
              <a:ext uri="{FF2B5EF4-FFF2-40B4-BE49-F238E27FC236}">
                <a16:creationId xmlns:a16="http://schemas.microsoft.com/office/drawing/2014/main" id="{275DB67E-4F70-F244-A5F6-95571D97D6B0}"/>
              </a:ext>
            </a:extLst>
          </p:cNvPr>
          <p:cNvSpPr txBox="1"/>
          <p:nvPr/>
        </p:nvSpPr>
        <p:spPr>
          <a:xfrm>
            <a:off x="2399204" y="478206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18" name="Rectangle 17">
            <a:extLst>
              <a:ext uri="{FF2B5EF4-FFF2-40B4-BE49-F238E27FC236}">
                <a16:creationId xmlns:a16="http://schemas.microsoft.com/office/drawing/2014/main" id="{935CC8A9-1DBD-AA43-81F2-8D55D876F24F}"/>
              </a:ext>
            </a:extLst>
          </p:cNvPr>
          <p:cNvSpPr/>
          <p:nvPr/>
        </p:nvSpPr>
        <p:spPr>
          <a:xfrm>
            <a:off x="661887" y="4260888"/>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9" name="Content Placeholder 2">
            <a:extLst>
              <a:ext uri="{FF2B5EF4-FFF2-40B4-BE49-F238E27FC236}">
                <a16:creationId xmlns:a16="http://schemas.microsoft.com/office/drawing/2014/main" id="{B259FBA2-3944-1E41-8C6E-27CB60F029A9}"/>
              </a:ext>
            </a:extLst>
          </p:cNvPr>
          <p:cNvSpPr txBox="1">
            <a:spLocks/>
          </p:cNvSpPr>
          <p:nvPr/>
        </p:nvSpPr>
        <p:spPr>
          <a:xfrm>
            <a:off x="808772" y="4193991"/>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0" name="Rectangle 19">
            <a:extLst>
              <a:ext uri="{FF2B5EF4-FFF2-40B4-BE49-F238E27FC236}">
                <a16:creationId xmlns:a16="http://schemas.microsoft.com/office/drawing/2014/main" id="{2A59F672-228B-8447-B681-1DCCD1CA41F9}"/>
              </a:ext>
            </a:extLst>
          </p:cNvPr>
          <p:cNvSpPr/>
          <p:nvPr/>
        </p:nvSpPr>
        <p:spPr>
          <a:xfrm>
            <a:off x="661887" y="3758515"/>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1" name="Content Placeholder 2">
            <a:extLst>
              <a:ext uri="{FF2B5EF4-FFF2-40B4-BE49-F238E27FC236}">
                <a16:creationId xmlns:a16="http://schemas.microsoft.com/office/drawing/2014/main" id="{929D2D6A-F4E9-6C4F-8A22-C73052C7FE6B}"/>
              </a:ext>
            </a:extLst>
          </p:cNvPr>
          <p:cNvSpPr txBox="1">
            <a:spLocks/>
          </p:cNvSpPr>
          <p:nvPr/>
        </p:nvSpPr>
        <p:spPr>
          <a:xfrm>
            <a:off x="808772" y="3691618"/>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2" name="Rectangle 21">
            <a:extLst>
              <a:ext uri="{FF2B5EF4-FFF2-40B4-BE49-F238E27FC236}">
                <a16:creationId xmlns:a16="http://schemas.microsoft.com/office/drawing/2014/main" id="{BECFEA24-171C-8949-AF7F-FAD1C983FDE4}"/>
              </a:ext>
            </a:extLst>
          </p:cNvPr>
          <p:cNvSpPr/>
          <p:nvPr/>
        </p:nvSpPr>
        <p:spPr>
          <a:xfrm>
            <a:off x="661887" y="479892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3" name="Content Placeholder 2">
            <a:extLst>
              <a:ext uri="{FF2B5EF4-FFF2-40B4-BE49-F238E27FC236}">
                <a16:creationId xmlns:a16="http://schemas.microsoft.com/office/drawing/2014/main" id="{7B9D793B-018C-CD47-AF79-41ABB4D8F0FC}"/>
              </a:ext>
            </a:extLst>
          </p:cNvPr>
          <p:cNvSpPr txBox="1">
            <a:spLocks/>
          </p:cNvSpPr>
          <p:nvPr/>
        </p:nvSpPr>
        <p:spPr>
          <a:xfrm>
            <a:off x="808772" y="473202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24" name="Content Placeholder 2">
            <a:extLst>
              <a:ext uri="{FF2B5EF4-FFF2-40B4-BE49-F238E27FC236}">
                <a16:creationId xmlns:a16="http://schemas.microsoft.com/office/drawing/2014/main" id="{D6DB8FA7-960D-6544-993D-BC5E12C4D905}"/>
              </a:ext>
            </a:extLst>
          </p:cNvPr>
          <p:cNvSpPr txBox="1">
            <a:spLocks/>
          </p:cNvSpPr>
          <p:nvPr/>
        </p:nvSpPr>
        <p:spPr>
          <a:xfrm>
            <a:off x="2041605" y="369161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5" name="Content Placeholder 2">
            <a:extLst>
              <a:ext uri="{FF2B5EF4-FFF2-40B4-BE49-F238E27FC236}">
                <a16:creationId xmlns:a16="http://schemas.microsoft.com/office/drawing/2014/main" id="{68ADEDD0-48D4-0248-A072-8B00E8BBF880}"/>
              </a:ext>
            </a:extLst>
          </p:cNvPr>
          <p:cNvSpPr txBox="1">
            <a:spLocks/>
          </p:cNvSpPr>
          <p:nvPr/>
        </p:nvSpPr>
        <p:spPr>
          <a:xfrm>
            <a:off x="2023916" y="4193991"/>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6" name="Content Placeholder 2">
            <a:extLst>
              <a:ext uri="{FF2B5EF4-FFF2-40B4-BE49-F238E27FC236}">
                <a16:creationId xmlns:a16="http://schemas.microsoft.com/office/drawing/2014/main" id="{B63CDBC7-EE04-2C48-B45E-2A04C28126C0}"/>
              </a:ext>
            </a:extLst>
          </p:cNvPr>
          <p:cNvSpPr txBox="1">
            <a:spLocks/>
          </p:cNvSpPr>
          <p:nvPr/>
        </p:nvSpPr>
        <p:spPr>
          <a:xfrm>
            <a:off x="2023916" y="473202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7" name="Rectangle 26">
            <a:extLst>
              <a:ext uri="{FF2B5EF4-FFF2-40B4-BE49-F238E27FC236}">
                <a16:creationId xmlns:a16="http://schemas.microsoft.com/office/drawing/2014/main" id="{5B0C55C5-17B0-DA43-9F74-010555BC176B}"/>
              </a:ext>
            </a:extLst>
          </p:cNvPr>
          <p:cNvSpPr/>
          <p:nvPr/>
        </p:nvSpPr>
        <p:spPr>
          <a:xfrm>
            <a:off x="543791" y="3311783"/>
            <a:ext cx="10172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9" name="Content Placeholder 2">
            <a:extLst>
              <a:ext uri="{FF2B5EF4-FFF2-40B4-BE49-F238E27FC236}">
                <a16:creationId xmlns:a16="http://schemas.microsoft.com/office/drawing/2014/main" id="{C19DA1FD-2081-804F-B4BC-DB34C20EC41F}"/>
              </a:ext>
            </a:extLst>
          </p:cNvPr>
          <p:cNvSpPr txBox="1">
            <a:spLocks/>
          </p:cNvSpPr>
          <p:nvPr/>
        </p:nvSpPr>
        <p:spPr>
          <a:xfrm>
            <a:off x="579273" y="3276110"/>
            <a:ext cx="865163"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30" name="Content Placeholder 2">
            <a:extLst>
              <a:ext uri="{FF2B5EF4-FFF2-40B4-BE49-F238E27FC236}">
                <a16:creationId xmlns:a16="http://schemas.microsoft.com/office/drawing/2014/main" id="{163D72CF-89C0-1C49-9155-4669AAAFE442}"/>
              </a:ext>
            </a:extLst>
          </p:cNvPr>
          <p:cNvSpPr txBox="1">
            <a:spLocks/>
          </p:cNvSpPr>
          <p:nvPr/>
        </p:nvSpPr>
        <p:spPr>
          <a:xfrm>
            <a:off x="2253729" y="5303248"/>
            <a:ext cx="8162370"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Cumbersome to move dictionaries around in a list. Problematic even if we don’t move the dictionaries.</a:t>
            </a:r>
          </a:p>
        </p:txBody>
      </p:sp>
      <p:sp>
        <p:nvSpPr>
          <p:cNvPr id="28" name="Content Placeholder 2">
            <a:extLst>
              <a:ext uri="{FF2B5EF4-FFF2-40B4-BE49-F238E27FC236}">
                <a16:creationId xmlns:a16="http://schemas.microsoft.com/office/drawing/2014/main" id="{0D71BF1E-AE42-3345-9E5F-C9BF7E1D5AA4}"/>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1714832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Q5: </a:t>
            </a:r>
            <a:r>
              <a:rPr lang="en-US" dirty="0"/>
              <a:t>How could you check for null/empty entries? This is only 50 entries. Imagine if we had 500,000.</a:t>
            </a:r>
          </a:p>
        </p:txBody>
      </p:sp>
      <p:sp>
        <p:nvSpPr>
          <p:cNvPr id="14" name="Rectangle 13">
            <a:extLst>
              <a:ext uri="{FF2B5EF4-FFF2-40B4-BE49-F238E27FC236}">
                <a16:creationId xmlns:a16="http://schemas.microsoft.com/office/drawing/2014/main" id="{2397F93A-643A-F24B-A350-37B78A46AF00}"/>
              </a:ext>
            </a:extLst>
          </p:cNvPr>
          <p:cNvSpPr/>
          <p:nvPr/>
        </p:nvSpPr>
        <p:spPr>
          <a:xfrm>
            <a:off x="571330" y="3645815"/>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5" name="TextBox 14">
            <a:extLst>
              <a:ext uri="{FF2B5EF4-FFF2-40B4-BE49-F238E27FC236}">
                <a16:creationId xmlns:a16="http://schemas.microsoft.com/office/drawing/2014/main" id="{E434CE0A-A9A9-1440-BA43-AEA28A39F4E0}"/>
              </a:ext>
            </a:extLst>
          </p:cNvPr>
          <p:cNvSpPr txBox="1"/>
          <p:nvPr/>
        </p:nvSpPr>
        <p:spPr>
          <a:xfrm>
            <a:off x="2399204" y="3756285"/>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6" name="TextBox 15">
            <a:extLst>
              <a:ext uri="{FF2B5EF4-FFF2-40B4-BE49-F238E27FC236}">
                <a16:creationId xmlns:a16="http://schemas.microsoft.com/office/drawing/2014/main" id="{CD3DE4B8-7B53-274F-9064-AD3C591E0B5B}"/>
              </a:ext>
            </a:extLst>
          </p:cNvPr>
          <p:cNvSpPr txBox="1"/>
          <p:nvPr/>
        </p:nvSpPr>
        <p:spPr>
          <a:xfrm>
            <a:off x="2399204" y="426088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7" name="TextBox 16">
            <a:extLst>
              <a:ext uri="{FF2B5EF4-FFF2-40B4-BE49-F238E27FC236}">
                <a16:creationId xmlns:a16="http://schemas.microsoft.com/office/drawing/2014/main" id="{275DB67E-4F70-F244-A5F6-95571D97D6B0}"/>
              </a:ext>
            </a:extLst>
          </p:cNvPr>
          <p:cNvSpPr txBox="1"/>
          <p:nvPr/>
        </p:nvSpPr>
        <p:spPr>
          <a:xfrm>
            <a:off x="2399204" y="478206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18" name="Rectangle 17">
            <a:extLst>
              <a:ext uri="{FF2B5EF4-FFF2-40B4-BE49-F238E27FC236}">
                <a16:creationId xmlns:a16="http://schemas.microsoft.com/office/drawing/2014/main" id="{935CC8A9-1DBD-AA43-81F2-8D55D876F24F}"/>
              </a:ext>
            </a:extLst>
          </p:cNvPr>
          <p:cNvSpPr/>
          <p:nvPr/>
        </p:nvSpPr>
        <p:spPr>
          <a:xfrm>
            <a:off x="661887" y="4260888"/>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9" name="Content Placeholder 2">
            <a:extLst>
              <a:ext uri="{FF2B5EF4-FFF2-40B4-BE49-F238E27FC236}">
                <a16:creationId xmlns:a16="http://schemas.microsoft.com/office/drawing/2014/main" id="{B259FBA2-3944-1E41-8C6E-27CB60F029A9}"/>
              </a:ext>
            </a:extLst>
          </p:cNvPr>
          <p:cNvSpPr txBox="1">
            <a:spLocks/>
          </p:cNvSpPr>
          <p:nvPr/>
        </p:nvSpPr>
        <p:spPr>
          <a:xfrm>
            <a:off x="808772" y="4193991"/>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0" name="Rectangle 19">
            <a:extLst>
              <a:ext uri="{FF2B5EF4-FFF2-40B4-BE49-F238E27FC236}">
                <a16:creationId xmlns:a16="http://schemas.microsoft.com/office/drawing/2014/main" id="{2A59F672-228B-8447-B681-1DCCD1CA41F9}"/>
              </a:ext>
            </a:extLst>
          </p:cNvPr>
          <p:cNvSpPr/>
          <p:nvPr/>
        </p:nvSpPr>
        <p:spPr>
          <a:xfrm>
            <a:off x="661887" y="3758515"/>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1" name="Content Placeholder 2">
            <a:extLst>
              <a:ext uri="{FF2B5EF4-FFF2-40B4-BE49-F238E27FC236}">
                <a16:creationId xmlns:a16="http://schemas.microsoft.com/office/drawing/2014/main" id="{929D2D6A-F4E9-6C4F-8A22-C73052C7FE6B}"/>
              </a:ext>
            </a:extLst>
          </p:cNvPr>
          <p:cNvSpPr txBox="1">
            <a:spLocks/>
          </p:cNvSpPr>
          <p:nvPr/>
        </p:nvSpPr>
        <p:spPr>
          <a:xfrm>
            <a:off x="808772" y="3691618"/>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2" name="Rectangle 21">
            <a:extLst>
              <a:ext uri="{FF2B5EF4-FFF2-40B4-BE49-F238E27FC236}">
                <a16:creationId xmlns:a16="http://schemas.microsoft.com/office/drawing/2014/main" id="{BECFEA24-171C-8949-AF7F-FAD1C983FDE4}"/>
              </a:ext>
            </a:extLst>
          </p:cNvPr>
          <p:cNvSpPr/>
          <p:nvPr/>
        </p:nvSpPr>
        <p:spPr>
          <a:xfrm>
            <a:off x="661887" y="479892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3" name="Content Placeholder 2">
            <a:extLst>
              <a:ext uri="{FF2B5EF4-FFF2-40B4-BE49-F238E27FC236}">
                <a16:creationId xmlns:a16="http://schemas.microsoft.com/office/drawing/2014/main" id="{7B9D793B-018C-CD47-AF79-41ABB4D8F0FC}"/>
              </a:ext>
            </a:extLst>
          </p:cNvPr>
          <p:cNvSpPr txBox="1">
            <a:spLocks/>
          </p:cNvSpPr>
          <p:nvPr/>
        </p:nvSpPr>
        <p:spPr>
          <a:xfrm>
            <a:off x="808772" y="473202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24" name="Content Placeholder 2">
            <a:extLst>
              <a:ext uri="{FF2B5EF4-FFF2-40B4-BE49-F238E27FC236}">
                <a16:creationId xmlns:a16="http://schemas.microsoft.com/office/drawing/2014/main" id="{D6DB8FA7-960D-6544-993D-BC5E12C4D905}"/>
              </a:ext>
            </a:extLst>
          </p:cNvPr>
          <p:cNvSpPr txBox="1">
            <a:spLocks/>
          </p:cNvSpPr>
          <p:nvPr/>
        </p:nvSpPr>
        <p:spPr>
          <a:xfrm>
            <a:off x="2041605" y="369161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5" name="Content Placeholder 2">
            <a:extLst>
              <a:ext uri="{FF2B5EF4-FFF2-40B4-BE49-F238E27FC236}">
                <a16:creationId xmlns:a16="http://schemas.microsoft.com/office/drawing/2014/main" id="{68ADEDD0-48D4-0248-A072-8B00E8BBF880}"/>
              </a:ext>
            </a:extLst>
          </p:cNvPr>
          <p:cNvSpPr txBox="1">
            <a:spLocks/>
          </p:cNvSpPr>
          <p:nvPr/>
        </p:nvSpPr>
        <p:spPr>
          <a:xfrm>
            <a:off x="2023916" y="4193991"/>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6" name="Content Placeholder 2">
            <a:extLst>
              <a:ext uri="{FF2B5EF4-FFF2-40B4-BE49-F238E27FC236}">
                <a16:creationId xmlns:a16="http://schemas.microsoft.com/office/drawing/2014/main" id="{B63CDBC7-EE04-2C48-B45E-2A04C28126C0}"/>
              </a:ext>
            </a:extLst>
          </p:cNvPr>
          <p:cNvSpPr txBox="1">
            <a:spLocks/>
          </p:cNvSpPr>
          <p:nvPr/>
        </p:nvSpPr>
        <p:spPr>
          <a:xfrm>
            <a:off x="2023916" y="473202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7" name="Rectangle 26">
            <a:extLst>
              <a:ext uri="{FF2B5EF4-FFF2-40B4-BE49-F238E27FC236}">
                <a16:creationId xmlns:a16="http://schemas.microsoft.com/office/drawing/2014/main" id="{5B0C55C5-17B0-DA43-9F74-010555BC176B}"/>
              </a:ext>
            </a:extLst>
          </p:cNvPr>
          <p:cNvSpPr/>
          <p:nvPr/>
        </p:nvSpPr>
        <p:spPr>
          <a:xfrm>
            <a:off x="543791" y="3311783"/>
            <a:ext cx="10172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9" name="Content Placeholder 2">
            <a:extLst>
              <a:ext uri="{FF2B5EF4-FFF2-40B4-BE49-F238E27FC236}">
                <a16:creationId xmlns:a16="http://schemas.microsoft.com/office/drawing/2014/main" id="{C19DA1FD-2081-804F-B4BC-DB34C20EC41F}"/>
              </a:ext>
            </a:extLst>
          </p:cNvPr>
          <p:cNvSpPr txBox="1">
            <a:spLocks/>
          </p:cNvSpPr>
          <p:nvPr/>
        </p:nvSpPr>
        <p:spPr>
          <a:xfrm>
            <a:off x="579273" y="3276110"/>
            <a:ext cx="865163"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28" name="Content Placeholder 2">
            <a:extLst>
              <a:ext uri="{FF2B5EF4-FFF2-40B4-BE49-F238E27FC236}">
                <a16:creationId xmlns:a16="http://schemas.microsoft.com/office/drawing/2014/main" id="{83EA3A0D-631B-EC42-B686-F1D9E9FF1E30}"/>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1546969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380935" y="1702686"/>
            <a:ext cx="9185465" cy="1057323"/>
          </a:xfrm>
        </p:spPr>
        <p:txBody>
          <a:bodyPr/>
          <a:lstStyle/>
          <a:p>
            <a:r>
              <a:rPr lang="en-US" b="1" dirty="0">
                <a:solidFill>
                  <a:schemeClr val="accent1">
                    <a:lumMod val="75000"/>
                  </a:schemeClr>
                </a:solidFill>
              </a:rPr>
              <a:t>Q6: </a:t>
            </a:r>
            <a:r>
              <a:rPr lang="en-US" dirty="0"/>
              <a:t> Imagine we had another table</a:t>
            </a:r>
            <a:r>
              <a:rPr lang="en-US" dirty="0">
                <a:solidFill>
                  <a:srgbClr val="C00000"/>
                </a:solidFill>
              </a:rPr>
              <a:t>*</a:t>
            </a:r>
            <a:r>
              <a:rPr lang="en-US" dirty="0"/>
              <a:t> below (i.e., .csv file). How could we combine its data with our already-existing </a:t>
            </a:r>
            <a:r>
              <a:rPr lang="en-US" i="1" dirty="0"/>
              <a:t>dataset</a:t>
            </a:r>
            <a:r>
              <a:rPr lang="en-US" dirty="0"/>
              <a:t>?</a:t>
            </a:r>
          </a:p>
        </p:txBody>
      </p:sp>
      <p:sp>
        <p:nvSpPr>
          <p:cNvPr id="28" name="Content Placeholder 2">
            <a:extLst>
              <a:ext uri="{FF2B5EF4-FFF2-40B4-BE49-F238E27FC236}">
                <a16:creationId xmlns:a16="http://schemas.microsoft.com/office/drawing/2014/main" id="{4F7D45A1-9131-194B-B263-4C3DBD4A3ECD}"/>
              </a:ext>
            </a:extLst>
          </p:cNvPr>
          <p:cNvSpPr txBox="1">
            <a:spLocks/>
          </p:cNvSpPr>
          <p:nvPr/>
        </p:nvSpPr>
        <p:spPr>
          <a:xfrm>
            <a:off x="2159000" y="5562600"/>
            <a:ext cx="8915400" cy="53340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C00000"/>
                </a:solidFill>
              </a:rPr>
              <a:t>* 3</a:t>
            </a:r>
            <a:r>
              <a:rPr lang="en-US" sz="1800" baseline="30000" dirty="0">
                <a:solidFill>
                  <a:srgbClr val="C00000"/>
                </a:solidFill>
              </a:rPr>
              <a:t>rd</a:t>
            </a:r>
            <a:r>
              <a:rPr lang="en-US" sz="1800" dirty="0">
                <a:solidFill>
                  <a:srgbClr val="C00000"/>
                </a:solidFill>
              </a:rPr>
              <a:t> column is made-up by me. Random values. Pretend they’re accurate.</a:t>
            </a:r>
          </a:p>
        </p:txBody>
      </p:sp>
      <p:sp>
        <p:nvSpPr>
          <p:cNvPr id="32" name="Content Placeholder 2">
            <a:extLst>
              <a:ext uri="{FF2B5EF4-FFF2-40B4-BE49-F238E27FC236}">
                <a16:creationId xmlns:a16="http://schemas.microsoft.com/office/drawing/2014/main" id="{1F363539-6184-2940-B802-AFDB1EB0D8F2}"/>
              </a:ext>
            </a:extLst>
          </p:cNvPr>
          <p:cNvSpPr txBox="1">
            <a:spLocks/>
          </p:cNvSpPr>
          <p:nvPr/>
        </p:nvSpPr>
        <p:spPr>
          <a:xfrm>
            <a:off x="3568700" y="3305044"/>
            <a:ext cx="224790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solidFill>
                  <a:schemeClr val="bg1">
                    <a:lumMod val="95000"/>
                  </a:schemeClr>
                </a:solidFill>
              </a:rPr>
              <a:t>spotify_aux.csv</a:t>
            </a:r>
            <a:endParaRPr lang="en-US" sz="2000" dirty="0">
              <a:solidFill>
                <a:schemeClr val="bg1">
                  <a:lumMod val="95000"/>
                </a:schemeClr>
              </a:solidFill>
            </a:endParaRPr>
          </a:p>
        </p:txBody>
      </p:sp>
      <p:pic>
        <p:nvPicPr>
          <p:cNvPr id="9" name="Picture 8">
            <a:extLst>
              <a:ext uri="{FF2B5EF4-FFF2-40B4-BE49-F238E27FC236}">
                <a16:creationId xmlns:a16="http://schemas.microsoft.com/office/drawing/2014/main" id="{D160EA76-FCC9-1E4C-B188-251225B4306F}"/>
              </a:ext>
            </a:extLst>
          </p:cNvPr>
          <p:cNvPicPr>
            <a:picLocks noChangeAspect="1"/>
          </p:cNvPicPr>
          <p:nvPr/>
        </p:nvPicPr>
        <p:blipFill>
          <a:blip r:embed="rId3"/>
          <a:stretch>
            <a:fillRect/>
          </a:stretch>
        </p:blipFill>
        <p:spPr>
          <a:xfrm>
            <a:off x="3632200" y="3760086"/>
            <a:ext cx="4216400" cy="1498600"/>
          </a:xfrm>
          <a:prstGeom prst="rect">
            <a:avLst/>
          </a:prstGeom>
          <a:ln w="63500">
            <a:solidFill>
              <a:schemeClr val="accent1">
                <a:lumMod val="75000"/>
              </a:schemeClr>
            </a:solidFill>
          </a:ln>
        </p:spPr>
      </p:pic>
      <p:sp>
        <p:nvSpPr>
          <p:cNvPr id="10" name="Content Placeholder 2">
            <a:extLst>
              <a:ext uri="{FF2B5EF4-FFF2-40B4-BE49-F238E27FC236}">
                <a16:creationId xmlns:a16="http://schemas.microsoft.com/office/drawing/2014/main" id="{C4453C9C-C263-024A-A2C4-5120D7E74642}"/>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678634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pic>
        <p:nvPicPr>
          <p:cNvPr id="7" name="Picture 6">
            <a:extLst>
              <a:ext uri="{FF2B5EF4-FFF2-40B4-BE49-F238E27FC236}">
                <a16:creationId xmlns:a16="http://schemas.microsoft.com/office/drawing/2014/main" id="{B82973B2-FA0C-9C46-9FA9-6CB46F64E90B}"/>
              </a:ext>
            </a:extLst>
          </p:cNvPr>
          <p:cNvPicPr>
            <a:picLocks noChangeAspect="1"/>
          </p:cNvPicPr>
          <p:nvPr/>
        </p:nvPicPr>
        <p:blipFill>
          <a:blip r:embed="rId3"/>
          <a:stretch>
            <a:fillRect/>
          </a:stretch>
        </p:blipFill>
        <p:spPr>
          <a:xfrm>
            <a:off x="3950780" y="1292003"/>
            <a:ext cx="4290440" cy="4572000"/>
          </a:xfrm>
          <a:prstGeom prst="rect">
            <a:avLst/>
          </a:prstGeom>
        </p:spPr>
      </p:pic>
      <p:sp>
        <p:nvSpPr>
          <p:cNvPr id="14" name="Content Placeholder 2">
            <a:extLst>
              <a:ext uri="{FF2B5EF4-FFF2-40B4-BE49-F238E27FC236}">
                <a16:creationId xmlns:a16="http://schemas.microsoft.com/office/drawing/2014/main" id="{6ED683DD-1BE2-4647-BE6E-B450222A4761}"/>
              </a:ext>
            </a:extLst>
          </p:cNvPr>
          <p:cNvSpPr txBox="1">
            <a:spLocks/>
          </p:cNvSpPr>
          <p:nvPr/>
        </p:nvSpPr>
        <p:spPr>
          <a:xfrm>
            <a:off x="3950780" y="5978303"/>
            <a:ext cx="5823583" cy="4284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C00000"/>
                </a:solidFill>
              </a:rPr>
              <a:t>Kung Fu Panda is property of DreamWorks and Paramount Pictures</a:t>
            </a:r>
            <a:endParaRPr lang="en-US" sz="1200" dirty="0"/>
          </a:p>
        </p:txBody>
      </p:sp>
    </p:spTree>
    <p:extLst>
      <p:ext uri="{BB962C8B-B14F-4D97-AF65-F5344CB8AC3E}">
        <p14:creationId xmlns:p14="http://schemas.microsoft.com/office/powerpoint/2010/main" val="2742011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822645-D7AF-7649-BE7D-7EFB5250363D}"/>
              </a:ext>
            </a:extLst>
          </p:cNvPr>
          <p:cNvSpPr/>
          <p:nvPr/>
        </p:nvSpPr>
        <p:spPr>
          <a:xfrm>
            <a:off x="1951447" y="2424188"/>
            <a:ext cx="8018053" cy="482600"/>
          </a:xfrm>
          <a:prstGeom prst="rect">
            <a:avLst/>
          </a:prstGeom>
          <a:solidFill>
            <a:schemeClr val="tx2">
              <a:lumMod val="20000"/>
              <a:lumOff val="80000"/>
            </a:schemeClr>
          </a:solidFill>
          <a:ln w="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 (part 1) – </a:t>
            </a:r>
            <a:r>
              <a:rPr lang="en-US" sz="2800" dirty="0">
                <a:solidFill>
                  <a:schemeClr val="tx2">
                    <a:lumMod val="75000"/>
                  </a:schemeClr>
                </a:solidFill>
              </a:rPr>
              <a:t>These slides</a:t>
            </a:r>
          </a:p>
          <a:p>
            <a:pPr marL="1200090" lvl="1" indent="-457189">
              <a:spcBef>
                <a:spcPts val="600"/>
              </a:spcBef>
              <a:spcAft>
                <a:spcPts val="500"/>
              </a:spcAft>
              <a:buFont typeface="Arial" charset="0"/>
              <a:buChar char="•"/>
            </a:pPr>
            <a:r>
              <a:rPr lang="en-US" sz="2800" dirty="0"/>
              <a:t>With Pandas (part 2) – </a:t>
            </a:r>
            <a:r>
              <a:rPr lang="en-US" sz="2800" dirty="0">
                <a:solidFill>
                  <a:schemeClr val="tx2">
                    <a:lumMod val="75000"/>
                  </a:schemeClr>
                </a:solidFill>
              </a:rPr>
              <a:t>Mostly </a:t>
            </a:r>
            <a:r>
              <a:rPr lang="en-US" sz="2800" dirty="0" err="1">
                <a:solidFill>
                  <a:schemeClr val="tx2">
                    <a:lumMod val="75000"/>
                  </a:schemeClr>
                </a:solidFill>
              </a:rPr>
              <a:t>Jupyter</a:t>
            </a:r>
            <a:r>
              <a:rPr lang="en-US" sz="2800" dirty="0">
                <a:solidFill>
                  <a:schemeClr val="tx2">
                    <a:lumMod val="75000"/>
                  </a:schemeClr>
                </a:solidFill>
              </a:rPr>
              <a:t> Notebook</a:t>
            </a:r>
          </a:p>
          <a:p>
            <a:pPr marL="457189" indent="-457189">
              <a:spcBef>
                <a:spcPts val="600"/>
              </a:spcBef>
              <a:spcAft>
                <a:spcPts val="500"/>
              </a:spcAft>
              <a:buFont typeface="Arial" charset="0"/>
              <a:buChar char="•"/>
            </a:pPr>
            <a:r>
              <a:rPr lang="en-US" dirty="0"/>
              <a:t>Data concerns (part 3) – </a:t>
            </a:r>
            <a:r>
              <a:rPr lang="en-US" dirty="0">
                <a:solidFill>
                  <a:schemeClr val="tx2">
                    <a:lumMod val="75000"/>
                  </a:schemeClr>
                </a:solidFill>
              </a:rPr>
              <a:t>These slides</a:t>
            </a:r>
          </a:p>
          <a:p>
            <a:pPr marL="457189" indent="-457189">
              <a:spcAft>
                <a:spcPts val="2100"/>
              </a:spcAft>
              <a:buFont typeface="Arial" charset="0"/>
              <a:buChar char="•"/>
            </a:pPr>
            <a:r>
              <a:rPr lang="en-US" dirty="0"/>
              <a:t>Web Scraping with Beautiful Soup (part 4) – </a:t>
            </a:r>
            <a:r>
              <a:rPr lang="en-US" dirty="0">
                <a:solidFill>
                  <a:schemeClr val="tx2">
                    <a:lumMod val="75000"/>
                  </a:schemeClr>
                </a:solidFill>
              </a:rPr>
              <a:t>Mix</a:t>
            </a: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spTree>
    <p:extLst>
      <p:ext uri="{BB962C8B-B14F-4D97-AF65-F5344CB8AC3E}">
        <p14:creationId xmlns:p14="http://schemas.microsoft.com/office/powerpoint/2010/main" val="3445867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6" name="Content Placeholder 2">
            <a:extLst>
              <a:ext uri="{FF2B5EF4-FFF2-40B4-BE49-F238E27FC236}">
                <a16:creationId xmlns:a16="http://schemas.microsoft.com/office/drawing/2014/main" id="{2CA18266-B607-6D46-8370-83C4FA7BB5AA}"/>
              </a:ext>
            </a:extLst>
          </p:cNvPr>
          <p:cNvSpPr>
            <a:spLocks noGrp="1"/>
          </p:cNvSpPr>
          <p:nvPr>
            <p:ph idx="1"/>
          </p:nvPr>
        </p:nvSpPr>
        <p:spPr>
          <a:xfrm>
            <a:off x="890043" y="1755553"/>
            <a:ext cx="10527257" cy="3873500"/>
          </a:xfrm>
        </p:spPr>
        <p:txBody>
          <a:bodyPr/>
          <a:lstStyle/>
          <a:p>
            <a:pPr marL="457189" indent="-457189">
              <a:spcBef>
                <a:spcPts val="1200"/>
              </a:spcBef>
              <a:spcAft>
                <a:spcPts val="500"/>
              </a:spcAft>
              <a:buFont typeface="Arial" charset="0"/>
              <a:buChar char="•"/>
            </a:pPr>
            <a:r>
              <a:rPr lang="en-US" dirty="0"/>
              <a:t>Pandas is an </a:t>
            </a:r>
            <a:r>
              <a:rPr lang="en-US" i="1" dirty="0"/>
              <a:t>open-source</a:t>
            </a:r>
            <a:r>
              <a:rPr lang="en-US" dirty="0"/>
              <a:t> </a:t>
            </a:r>
            <a:r>
              <a:rPr lang="en-US" u="sng" dirty="0"/>
              <a:t>Python library</a:t>
            </a:r>
            <a:r>
              <a:rPr lang="en-US" dirty="0"/>
              <a:t> (anyone can contribute)</a:t>
            </a:r>
          </a:p>
          <a:p>
            <a:pPr marL="457189" indent="-457189">
              <a:spcBef>
                <a:spcPts val="1200"/>
              </a:spcBef>
              <a:spcAft>
                <a:spcPts val="500"/>
              </a:spcAft>
              <a:buFont typeface="Arial" charset="0"/>
              <a:buChar char="•"/>
            </a:pPr>
            <a:r>
              <a:rPr lang="en-US" dirty="0"/>
              <a:t>Allows for high-performance, easy-to-use data structures and data analysis</a:t>
            </a:r>
          </a:p>
          <a:p>
            <a:pPr marL="457189" indent="-457189">
              <a:spcBef>
                <a:spcPts val="1200"/>
              </a:spcBef>
              <a:spcAft>
                <a:spcPts val="500"/>
              </a:spcAft>
              <a:buFont typeface="Arial" charset="0"/>
              <a:buChar char="•"/>
            </a:pPr>
            <a:r>
              <a:rPr lang="en-US" dirty="0"/>
              <a:t>Unlike NumPy library which provides multi-dimensional arrays, Pandas provides 2D table object called </a:t>
            </a:r>
            <a:r>
              <a:rPr lang="en-US" b="1" dirty="0" err="1">
                <a:solidFill>
                  <a:schemeClr val="accent1">
                    <a:lumMod val="75000"/>
                  </a:schemeClr>
                </a:solidFill>
              </a:rPr>
              <a:t>DataFrame</a:t>
            </a:r>
            <a:br>
              <a:rPr lang="en-US" dirty="0"/>
            </a:br>
            <a:r>
              <a:rPr lang="en-US" dirty="0"/>
              <a:t>(akin to a spreadsheet with column names and row labels).</a:t>
            </a:r>
          </a:p>
          <a:p>
            <a:pPr marL="457189" indent="-457189">
              <a:spcBef>
                <a:spcPts val="1200"/>
              </a:spcBef>
              <a:spcAft>
                <a:spcPts val="500"/>
              </a:spcAft>
              <a:buFont typeface="Arial" charset="0"/>
              <a:buChar char="•"/>
            </a:pPr>
            <a:r>
              <a:rPr lang="en-US" dirty="0"/>
              <a:t>Used by </a:t>
            </a:r>
            <a:r>
              <a:rPr lang="en-US" i="1" dirty="0"/>
              <a:t>a lot </a:t>
            </a:r>
            <a:r>
              <a:rPr lang="en-US" dirty="0"/>
              <a:t>of people</a:t>
            </a:r>
          </a:p>
        </p:txBody>
      </p:sp>
      <p:sp>
        <p:nvSpPr>
          <p:cNvPr id="8" name="Content Placeholder 2">
            <a:extLst>
              <a:ext uri="{FF2B5EF4-FFF2-40B4-BE49-F238E27FC236}">
                <a16:creationId xmlns:a16="http://schemas.microsoft.com/office/drawing/2014/main" id="{07B456AF-FC63-CC48-97C7-08A453901B4F}"/>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 / Why?</a:t>
            </a:r>
          </a:p>
        </p:txBody>
      </p:sp>
    </p:spTree>
    <p:extLst>
      <p:ext uri="{BB962C8B-B14F-4D97-AF65-F5344CB8AC3E}">
        <p14:creationId xmlns:p14="http://schemas.microsoft.com/office/powerpoint/2010/main" val="2721966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19200"/>
            <a:ext cx="9552308"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Standard Sections</a:t>
            </a:r>
            <a:r>
              <a:rPr lang="en-US" sz="2800" dirty="0">
                <a:solidFill>
                  <a:schemeClr val="accent1">
                    <a:lumMod val="75000"/>
                  </a:schemeClr>
                </a:solidFill>
              </a:rPr>
              <a:t>:</a:t>
            </a:r>
          </a:p>
          <a:p>
            <a:pPr marL="857212" lvl="1" indent="-457189">
              <a:spcAft>
                <a:spcPts val="500"/>
              </a:spcAft>
              <a:buFont typeface="Arial" charset="0"/>
              <a:buChar char="•"/>
            </a:pPr>
            <a:r>
              <a:rPr lang="en-US" dirty="0">
                <a:solidFill>
                  <a:schemeClr val="tx1">
                    <a:lumMod val="75000"/>
                    <a:lumOff val="25000"/>
                  </a:schemeClr>
                </a:solidFill>
              </a:rPr>
              <a:t>Fridays (start </a:t>
            </a:r>
            <a:r>
              <a:rPr lang="en-US" dirty="0">
                <a:solidFill>
                  <a:srgbClr val="C00000"/>
                </a:solidFill>
              </a:rPr>
              <a:t>9/13</a:t>
            </a:r>
            <a:r>
              <a:rPr lang="en-US" dirty="0">
                <a:solidFill>
                  <a:schemeClr val="tx1">
                    <a:lumMod val="75000"/>
                    <a:lumOff val="25000"/>
                  </a:schemeClr>
                </a:solidFill>
              </a:rPr>
              <a:t>) @ 10:30am (</a:t>
            </a:r>
            <a:r>
              <a:rPr lang="en-US" dirty="0">
                <a:solidFill>
                  <a:srgbClr val="C00000"/>
                </a:solidFill>
              </a:rPr>
              <a:t>1 Story St Room 306</a:t>
            </a:r>
            <a:r>
              <a:rPr lang="en-US" dirty="0">
                <a:solidFill>
                  <a:schemeClr val="tx1">
                    <a:lumMod val="75000"/>
                    <a:lumOff val="25000"/>
                  </a:schemeClr>
                </a:solidFill>
              </a:rPr>
              <a:t>)</a:t>
            </a:r>
          </a:p>
          <a:p>
            <a:pPr marL="857212" lvl="1" indent="-457189">
              <a:spcAft>
                <a:spcPts val="500"/>
              </a:spcAft>
              <a:buFont typeface="Arial" charset="0"/>
              <a:buChar char="•"/>
            </a:pPr>
            <a:r>
              <a:rPr lang="en-US" dirty="0">
                <a:solidFill>
                  <a:schemeClr val="tx1">
                    <a:lumMod val="75000"/>
                    <a:lumOff val="25000"/>
                  </a:schemeClr>
                </a:solidFill>
              </a:rPr>
              <a:t>Mondays (start </a:t>
            </a:r>
            <a:r>
              <a:rPr lang="en-US" dirty="0">
                <a:solidFill>
                  <a:srgbClr val="C00000"/>
                </a:solidFill>
              </a:rPr>
              <a:t>9/16</a:t>
            </a:r>
            <a:r>
              <a:rPr lang="en-US" dirty="0">
                <a:solidFill>
                  <a:schemeClr val="tx1">
                    <a:lumMod val="75000"/>
                    <a:lumOff val="25000"/>
                  </a:schemeClr>
                </a:solidFill>
              </a:rPr>
              <a:t>) @ 4:30pm (</a:t>
            </a:r>
            <a:r>
              <a:rPr lang="en-US" u="sng" dirty="0">
                <a:solidFill>
                  <a:srgbClr val="C00000"/>
                </a:solidFill>
              </a:rPr>
              <a:t>Science Center 110</a:t>
            </a:r>
            <a:r>
              <a:rPr lang="en-US" dirty="0">
                <a:solidFill>
                  <a:schemeClr val="tx1">
                    <a:lumMod val="75000"/>
                    <a:lumOff val="25000"/>
                  </a:schemeClr>
                </a:solidFill>
              </a:rPr>
              <a:t>)</a:t>
            </a:r>
          </a:p>
          <a:p>
            <a:pPr marL="457189" indent="-457189">
              <a:spcAft>
                <a:spcPts val="500"/>
              </a:spcAft>
              <a:buFont typeface="Arial" charset="0"/>
              <a:buChar char="•"/>
            </a:pPr>
            <a:r>
              <a:rPr lang="en-US" sz="2800" b="1" dirty="0">
                <a:solidFill>
                  <a:schemeClr val="accent1">
                    <a:lumMod val="75000"/>
                  </a:schemeClr>
                </a:solidFill>
              </a:rPr>
              <a:t>Advanced Sections </a:t>
            </a:r>
            <a:r>
              <a:rPr lang="en-US" sz="2800" dirty="0">
                <a:solidFill>
                  <a:schemeClr val="tx1">
                    <a:lumMod val="75000"/>
                    <a:lumOff val="25000"/>
                  </a:schemeClr>
                </a:solidFill>
              </a:rPr>
              <a:t>(A-Sections):</a:t>
            </a:r>
          </a:p>
          <a:p>
            <a:pPr marL="857212" lvl="1" indent="-457189">
              <a:spcAft>
                <a:spcPts val="500"/>
              </a:spcAft>
              <a:buFont typeface="Arial" charset="0"/>
              <a:buChar char="•"/>
            </a:pPr>
            <a:r>
              <a:rPr lang="en-US" dirty="0">
                <a:solidFill>
                  <a:schemeClr val="tx1">
                    <a:lumMod val="75000"/>
                    <a:lumOff val="25000"/>
                  </a:schemeClr>
                </a:solidFill>
              </a:rPr>
              <a:t>Wednesday (start </a:t>
            </a:r>
            <a:r>
              <a:rPr lang="en-US" dirty="0">
                <a:solidFill>
                  <a:srgbClr val="C00000"/>
                </a:solidFill>
              </a:rPr>
              <a:t>9/18</a:t>
            </a:r>
            <a:r>
              <a:rPr lang="en-US" dirty="0">
                <a:solidFill>
                  <a:schemeClr val="tx1">
                    <a:lumMod val="75000"/>
                    <a:lumOff val="25000"/>
                  </a:schemeClr>
                </a:solidFill>
              </a:rPr>
              <a:t>) @ 4:30pm (</a:t>
            </a:r>
            <a:r>
              <a:rPr lang="en-US" dirty="0">
                <a:solidFill>
                  <a:srgbClr val="C00000"/>
                </a:solidFill>
              </a:rPr>
              <a:t>TBD</a:t>
            </a:r>
            <a:r>
              <a:rPr lang="en-US" dirty="0">
                <a:solidFill>
                  <a:schemeClr val="tx1">
                    <a:lumMod val="75000"/>
                    <a:lumOff val="25000"/>
                  </a:schemeClr>
                </a:solidFill>
              </a:rPr>
              <a:t>)</a:t>
            </a:r>
          </a:p>
          <a:p>
            <a:pPr marL="457189" indent="-457189">
              <a:spcAft>
                <a:spcPts val="500"/>
              </a:spcAft>
              <a:buFont typeface="Arial" charset="0"/>
              <a:buChar char="•"/>
            </a:pPr>
            <a:r>
              <a:rPr lang="en-US" sz="2800" b="1" dirty="0">
                <a:solidFill>
                  <a:schemeClr val="accent1">
                    <a:lumMod val="75000"/>
                  </a:schemeClr>
                </a:solidFill>
              </a:rPr>
              <a:t>Homework 0 </a:t>
            </a:r>
            <a:r>
              <a:rPr lang="en-US" sz="2800" dirty="0">
                <a:solidFill>
                  <a:schemeClr val="tx1">
                    <a:lumMod val="75000"/>
                    <a:lumOff val="25000"/>
                  </a:schemeClr>
                </a:solidFill>
              </a:rPr>
              <a:t>isn’t graded for accuracy; however,</a:t>
            </a:r>
          </a:p>
          <a:p>
            <a:pPr marL="457189" indent="-457189">
              <a:spcAft>
                <a:spcPts val="500"/>
              </a:spcAft>
              <a:buFont typeface="Arial" charset="0"/>
              <a:buChar char="•"/>
            </a:pPr>
            <a:r>
              <a:rPr lang="en-US" sz="2800" b="1" dirty="0">
                <a:solidFill>
                  <a:schemeClr val="accent1">
                    <a:lumMod val="75000"/>
                  </a:schemeClr>
                </a:solidFill>
              </a:rPr>
              <a:t>Homework 1 </a:t>
            </a:r>
            <a:r>
              <a:rPr lang="en-US" sz="2800" dirty="0">
                <a:solidFill>
                  <a:schemeClr val="tx1">
                    <a:lumMod val="75000"/>
                    <a:lumOff val="25000"/>
                  </a:schemeClr>
                </a:solidFill>
              </a:rPr>
              <a:t>is, and it’ll be released </a:t>
            </a:r>
            <a:r>
              <a:rPr lang="en-US" sz="2800" dirty="0">
                <a:solidFill>
                  <a:srgbClr val="C00000"/>
                </a:solidFill>
              </a:rPr>
              <a:t>today @ 3pm.</a:t>
            </a:r>
          </a:p>
          <a:p>
            <a:pPr marL="457189" indent="-457189">
              <a:spcAft>
                <a:spcPts val="500"/>
              </a:spcAft>
              <a:buFont typeface="Arial" charset="0"/>
              <a:buChar char="•"/>
            </a:pPr>
            <a:r>
              <a:rPr lang="en-US" sz="2800" b="1" dirty="0">
                <a:solidFill>
                  <a:schemeClr val="accent1">
                    <a:lumMod val="75000"/>
                  </a:schemeClr>
                </a:solidFill>
              </a:rPr>
              <a:t>Inclusion &amp; Diversity Statements </a:t>
            </a:r>
            <a:r>
              <a:rPr lang="en-US" sz="2800" dirty="0">
                <a:solidFill>
                  <a:schemeClr val="tx1">
                    <a:lumMod val="75000"/>
                    <a:lumOff val="25000"/>
                  </a:schemeClr>
                </a:solidFill>
              </a:rPr>
              <a:t>and </a:t>
            </a:r>
            <a:r>
              <a:rPr lang="en-US" sz="2800" b="1" dirty="0">
                <a:solidFill>
                  <a:schemeClr val="accent1">
                    <a:lumMod val="75000"/>
                  </a:schemeClr>
                </a:solidFill>
              </a:rPr>
              <a:t>Academic Honesty documents</a:t>
            </a:r>
            <a:r>
              <a:rPr lang="en-US" sz="2800" dirty="0">
                <a:solidFill>
                  <a:schemeClr val="tx1">
                    <a:lumMod val="75000"/>
                    <a:lumOff val="25000"/>
                  </a:schemeClr>
                </a:solidFill>
              </a:rPr>
              <a:t> are now on syllabus. </a:t>
            </a:r>
            <a:r>
              <a:rPr lang="en-US" sz="2800" dirty="0">
                <a:solidFill>
                  <a:srgbClr val="C00000"/>
                </a:solidFill>
              </a:rPr>
              <a:t>Read them!</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257670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890043" y="1755553"/>
            <a:ext cx="10527257" cy="3873500"/>
          </a:xfrm>
        </p:spPr>
        <p:txBody>
          <a:bodyPr/>
          <a:lstStyle/>
          <a:p>
            <a:pPr marL="457200" indent="-457200">
              <a:spcBef>
                <a:spcPts val="1200"/>
              </a:spcBef>
              <a:spcAft>
                <a:spcPts val="500"/>
              </a:spcAft>
              <a:buFont typeface="Arial" panose="020B0604020202020204" pitchFamily="34" charset="0"/>
              <a:buChar char="•"/>
            </a:pPr>
            <a:r>
              <a:rPr lang="en-US" dirty="0"/>
              <a:t>import </a:t>
            </a:r>
            <a:r>
              <a:rPr lang="en-US" b="1" dirty="0">
                <a:solidFill>
                  <a:schemeClr val="accent1">
                    <a:lumMod val="75000"/>
                  </a:schemeClr>
                </a:solidFill>
              </a:rPr>
              <a:t>pandas</a:t>
            </a:r>
            <a:r>
              <a:rPr lang="en-US" dirty="0"/>
              <a:t> library (convenient to rename it)</a:t>
            </a:r>
          </a:p>
          <a:p>
            <a:pPr marL="457200" indent="-457200">
              <a:spcBef>
                <a:spcPts val="1200"/>
              </a:spcBef>
              <a:spcAft>
                <a:spcPts val="500"/>
              </a:spcAft>
              <a:buFont typeface="Arial" panose="020B0604020202020204" pitchFamily="34" charset="0"/>
              <a:buChar char="•"/>
            </a:pPr>
            <a:r>
              <a:rPr lang="en-US" dirty="0"/>
              <a:t>Use </a:t>
            </a:r>
            <a:r>
              <a:rPr lang="en-US" b="1" dirty="0" err="1">
                <a:solidFill>
                  <a:schemeClr val="accent1">
                    <a:lumMod val="75000"/>
                  </a:schemeClr>
                </a:solidFill>
              </a:rPr>
              <a:t>read_csv</a:t>
            </a:r>
            <a:r>
              <a:rPr lang="en-US" b="1" dirty="0">
                <a:solidFill>
                  <a:schemeClr val="accent1">
                    <a:lumMod val="75000"/>
                  </a:schemeClr>
                </a:solidFill>
              </a:rPr>
              <a:t>() </a:t>
            </a:r>
            <a:r>
              <a:rPr lang="en-US" dirty="0"/>
              <a:t>function</a:t>
            </a:r>
          </a:p>
          <a:p>
            <a:pPr>
              <a:spcBef>
                <a:spcPts val="1200"/>
              </a:spcBef>
              <a:spcAft>
                <a:spcPts val="500"/>
              </a:spcAft>
            </a:pPr>
            <a:endParaRPr lang="en-US" dirty="0"/>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How</a:t>
            </a:r>
          </a:p>
        </p:txBody>
      </p:sp>
      <p:pic>
        <p:nvPicPr>
          <p:cNvPr id="16" name="Picture 15">
            <a:extLst>
              <a:ext uri="{FF2B5EF4-FFF2-40B4-BE49-F238E27FC236}">
                <a16:creationId xmlns:a16="http://schemas.microsoft.com/office/drawing/2014/main" id="{4A7C25E5-C031-BB49-B069-51BE84A30711}"/>
              </a:ext>
            </a:extLst>
          </p:cNvPr>
          <p:cNvPicPr>
            <a:picLocks noChangeAspect="1"/>
          </p:cNvPicPr>
          <p:nvPr/>
        </p:nvPicPr>
        <p:blipFill>
          <a:blip r:embed="rId3"/>
          <a:stretch>
            <a:fillRect/>
          </a:stretch>
        </p:blipFill>
        <p:spPr>
          <a:xfrm>
            <a:off x="2413521" y="3505200"/>
            <a:ext cx="7480300" cy="889000"/>
          </a:xfrm>
          <a:prstGeom prst="rect">
            <a:avLst/>
          </a:prstGeom>
        </p:spPr>
      </p:pic>
    </p:spTree>
    <p:extLst>
      <p:ext uri="{BB962C8B-B14F-4D97-AF65-F5344CB8AC3E}">
        <p14:creationId xmlns:p14="http://schemas.microsoft.com/office/powerpoint/2010/main" val="2970044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31</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890043" y="1755553"/>
            <a:ext cx="10527257" cy="3873500"/>
          </a:xfrm>
        </p:spPr>
        <p:txBody>
          <a:bodyPr/>
          <a:lstStyle/>
          <a:p>
            <a:pPr>
              <a:spcBef>
                <a:spcPts val="1200"/>
              </a:spcBef>
              <a:spcAft>
                <a:spcPts val="500"/>
              </a:spcAft>
            </a:pPr>
            <a:r>
              <a:rPr lang="en-US" b="1" dirty="0"/>
              <a:t>High-level viewing:</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head() </a:t>
            </a:r>
            <a:r>
              <a:rPr lang="en-US" sz="2400" dirty="0"/>
              <a:t>– first N observations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tail() </a:t>
            </a:r>
            <a:r>
              <a:rPr lang="en-US" sz="2400" dirty="0"/>
              <a:t>– last N observations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columns() </a:t>
            </a:r>
            <a:r>
              <a:rPr lang="en-US" sz="2400" dirty="0"/>
              <a:t>– names of the columns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describe() </a:t>
            </a:r>
            <a:r>
              <a:rPr lang="en-US" sz="2400" dirty="0"/>
              <a:t>– statistics of the quantitative data</a:t>
            </a:r>
          </a:p>
          <a:p>
            <a:pPr marL="457200" indent="-457200">
              <a:spcBef>
                <a:spcPts val="1200"/>
              </a:spcBef>
              <a:spcAft>
                <a:spcPts val="500"/>
              </a:spcAft>
              <a:buFont typeface="Arial" panose="020B0604020202020204" pitchFamily="34" charset="0"/>
              <a:buChar char="•"/>
            </a:pPr>
            <a:r>
              <a:rPr lang="en-US" sz="2400" dirty="0" err="1">
                <a:solidFill>
                  <a:schemeClr val="accent1">
                    <a:lumMod val="75000"/>
                  </a:schemeClr>
                </a:solidFill>
              </a:rPr>
              <a:t>dtypes</a:t>
            </a:r>
            <a:r>
              <a:rPr lang="en-US" sz="2400" dirty="0">
                <a:solidFill>
                  <a:schemeClr val="accent1">
                    <a:lumMod val="75000"/>
                  </a:schemeClr>
                </a:solidFill>
              </a:rPr>
              <a:t>() </a:t>
            </a:r>
            <a:r>
              <a:rPr lang="en-US" sz="2400" dirty="0"/>
              <a:t>– the data types of the columns</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4036812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32</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940843" y="1610134"/>
            <a:ext cx="10527257" cy="4701765"/>
          </a:xfrm>
        </p:spPr>
        <p:txBody>
          <a:bodyPr/>
          <a:lstStyle/>
          <a:p>
            <a:pPr>
              <a:spcBef>
                <a:spcPts val="1200"/>
              </a:spcBef>
              <a:spcAft>
                <a:spcPts val="500"/>
              </a:spcAft>
            </a:pPr>
            <a:r>
              <a:rPr lang="en-US" b="1" dirty="0"/>
              <a:t>Accessing/processing:</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df</a:t>
            </a:r>
            <a:r>
              <a:rPr lang="en-US" sz="2000" dirty="0">
                <a:solidFill>
                  <a:schemeClr val="accent1">
                    <a:lumMod val="75000"/>
                  </a:schemeClr>
                </a:solidFill>
              </a:rPr>
              <a:t>[“</a:t>
            </a:r>
            <a:r>
              <a:rPr lang="en-US" sz="2000" dirty="0" err="1">
                <a:solidFill>
                  <a:schemeClr val="accent1">
                    <a:lumMod val="75000"/>
                  </a:schemeClr>
                </a:solidFill>
              </a:rPr>
              <a:t>column_name</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Df.column_name</a:t>
            </a:r>
            <a:endParaRPr lang="en-US" sz="2000" dirty="0">
              <a:solidFill>
                <a:schemeClr val="accent1">
                  <a:lumMod val="75000"/>
                </a:schemeClr>
              </a:solidFill>
            </a:endParaRPr>
          </a:p>
          <a:p>
            <a:pPr marL="457200" indent="-457200">
              <a:spcBef>
                <a:spcPts val="600"/>
              </a:spcBef>
              <a:spcAft>
                <a:spcPts val="500"/>
              </a:spcAft>
              <a:buFont typeface="Arial" panose="020B0604020202020204" pitchFamily="34" charset="0"/>
              <a:buChar char="•"/>
            </a:pPr>
            <a:r>
              <a:rPr lang="en-US" sz="2000" dirty="0"/>
              <a:t>.</a:t>
            </a:r>
            <a:r>
              <a:rPr lang="en-US" sz="2000" dirty="0">
                <a:solidFill>
                  <a:schemeClr val="accent1">
                    <a:lumMod val="75000"/>
                  </a:schemeClr>
                </a:solidFill>
              </a:rPr>
              <a:t>max(), .min(), .</a:t>
            </a:r>
            <a:r>
              <a:rPr lang="en-US" sz="2000" dirty="0" err="1">
                <a:solidFill>
                  <a:schemeClr val="accent1">
                    <a:lumMod val="75000"/>
                  </a:schemeClr>
                </a:solidFill>
              </a:rPr>
              <a:t>idxmax</a:t>
            </a:r>
            <a:r>
              <a:rPr lang="en-US" sz="2000" dirty="0">
                <a:solidFill>
                  <a:schemeClr val="accent1">
                    <a:lumMod val="75000"/>
                  </a:schemeClr>
                </a:solidFill>
              </a:rPr>
              <a:t>(), .</a:t>
            </a:r>
            <a:r>
              <a:rPr lang="en-US" sz="2000" dirty="0" err="1">
                <a:solidFill>
                  <a:schemeClr val="accent1">
                    <a:lumMod val="75000"/>
                  </a:schemeClr>
                </a:solidFill>
              </a:rPr>
              <a:t>idxmin</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t>&lt;</a:t>
            </a:r>
            <a:r>
              <a:rPr lang="en-US" sz="2000" dirty="0" err="1"/>
              <a:t>dataframe</a:t>
            </a:r>
            <a:r>
              <a:rPr lang="en-US" sz="2000" dirty="0"/>
              <a:t>&gt; &lt;conditional statement&gt;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loc</a:t>
            </a:r>
            <a:r>
              <a:rPr lang="en-US" sz="2000" dirty="0">
                <a:solidFill>
                  <a:schemeClr val="accent1">
                    <a:lumMod val="75000"/>
                  </a:schemeClr>
                </a:solidFill>
              </a:rPr>
              <a:t>[] </a:t>
            </a:r>
            <a:r>
              <a:rPr lang="en-US" sz="2000" dirty="0"/>
              <a:t>– label-based accessing</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iloc</a:t>
            </a:r>
            <a:r>
              <a:rPr lang="en-US" sz="2000" dirty="0">
                <a:solidFill>
                  <a:schemeClr val="accent1">
                    <a:lumMod val="75000"/>
                  </a:schemeClr>
                </a:solidFill>
              </a:rPr>
              <a:t>[] </a:t>
            </a:r>
            <a:r>
              <a:rPr lang="en-US" sz="2000" dirty="0"/>
              <a:t>– index-based accessing</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sort_values</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isnull</a:t>
            </a:r>
            <a:r>
              <a:rPr lang="en-US" sz="2000" dirty="0">
                <a:solidFill>
                  <a:schemeClr val="accent1">
                    <a:lumMod val="75000"/>
                  </a:schemeClr>
                </a:solidFill>
              </a:rPr>
              <a:t>(), .</a:t>
            </a:r>
            <a:r>
              <a:rPr lang="en-US" sz="2000" dirty="0" err="1">
                <a:solidFill>
                  <a:schemeClr val="accent1">
                    <a:lumMod val="75000"/>
                  </a:schemeClr>
                </a:solidFill>
              </a:rPr>
              <a:t>notnull</a:t>
            </a:r>
            <a:r>
              <a:rPr lang="en-US" sz="2000" dirty="0">
                <a:solidFill>
                  <a:schemeClr val="accent1">
                    <a:lumMod val="75000"/>
                  </a:schemeClr>
                </a:solidFill>
              </a:rPr>
              <a:t>()</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3452807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33</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940843" y="1610134"/>
            <a:ext cx="10527257" cy="4701765"/>
          </a:xfrm>
        </p:spPr>
        <p:txBody>
          <a:bodyPr/>
          <a:lstStyle/>
          <a:p>
            <a:pPr>
              <a:spcBef>
                <a:spcPts val="1200"/>
              </a:spcBef>
              <a:spcAft>
                <a:spcPts val="500"/>
              </a:spcAft>
            </a:pPr>
            <a:r>
              <a:rPr lang="en-US" b="1" dirty="0"/>
              <a:t>Grouping/Splitting/Aggregating:</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groupby</a:t>
            </a:r>
            <a:r>
              <a:rPr lang="en-US" sz="2000" dirty="0">
                <a:solidFill>
                  <a:schemeClr val="accent1">
                    <a:lumMod val="75000"/>
                  </a:schemeClr>
                </a:solidFill>
              </a:rPr>
              <a:t>(), .</a:t>
            </a:r>
            <a:r>
              <a:rPr lang="en-US" sz="2000" dirty="0" err="1">
                <a:solidFill>
                  <a:schemeClr val="accent1">
                    <a:lumMod val="75000"/>
                  </a:schemeClr>
                </a:solidFill>
              </a:rPr>
              <a:t>get_groups</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.merge()</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concat</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aggegate</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.append()</a:t>
            </a:r>
            <a:endParaRPr lang="en-US" sz="1200" dirty="0">
              <a:solidFill>
                <a:schemeClr val="accent1">
                  <a:lumMod val="75000"/>
                </a:schemeClr>
              </a:solidFill>
            </a:endParaRPr>
          </a:p>
          <a:p>
            <a:pPr marL="457200" indent="-457200">
              <a:spcBef>
                <a:spcPts val="600"/>
              </a:spcBef>
              <a:spcAft>
                <a:spcPts val="500"/>
              </a:spcAft>
              <a:buFont typeface="Arial" panose="020B0604020202020204" pitchFamily="34" charset="0"/>
              <a:buChar char="•"/>
            </a:pPr>
            <a:endParaRPr lang="en-US" sz="2000" dirty="0">
              <a:solidFill>
                <a:schemeClr val="accent1">
                  <a:lumMod val="75000"/>
                </a:schemeClr>
              </a:solidFill>
            </a:endParaRP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1581761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DB9407-6E1F-7743-8324-3FB91957714B}"/>
              </a:ext>
            </a:extLst>
          </p:cNvPr>
          <p:cNvSpPr/>
          <p:nvPr/>
        </p:nvSpPr>
        <p:spPr>
          <a:xfrm>
            <a:off x="3086100" y="2717800"/>
            <a:ext cx="2756421" cy="482600"/>
          </a:xfrm>
          <a:prstGeom prst="rect">
            <a:avLst/>
          </a:prstGeom>
          <a:solidFill>
            <a:schemeClr val="bg1">
              <a:lumMod val="8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3035821" y="2152206"/>
            <a:ext cx="5663158" cy="18863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chemeClr val="tx1">
                    <a:lumMod val="85000"/>
                    <a:lumOff val="15000"/>
                  </a:schemeClr>
                </a:solidFill>
              </a:rPr>
              <a:t>Now, let’s open the </a:t>
            </a:r>
            <a:r>
              <a:rPr lang="en-US" sz="3200" dirty="0">
                <a:solidFill>
                  <a:srgbClr val="C00000"/>
                </a:solidFill>
              </a:rPr>
              <a:t>lecture3.ipynb </a:t>
            </a:r>
            <a:r>
              <a:rPr lang="en-US" sz="3200" dirty="0">
                <a:solidFill>
                  <a:schemeClr val="tx1">
                    <a:lumMod val="85000"/>
                    <a:lumOff val="15000"/>
                  </a:schemeClr>
                </a:solidFill>
              </a:rPr>
              <a:t>notebook for some real-time practice. </a:t>
            </a:r>
          </a:p>
        </p:txBody>
      </p:sp>
    </p:spTree>
    <p:extLst>
      <p:ext uri="{BB962C8B-B14F-4D97-AF65-F5344CB8AC3E}">
        <p14:creationId xmlns:p14="http://schemas.microsoft.com/office/powerpoint/2010/main" val="2992151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123CA5-D3B9-7F43-AC87-BF32C2F0F526}"/>
              </a:ext>
            </a:extLst>
          </p:cNvPr>
          <p:cNvSpPr/>
          <p:nvPr/>
        </p:nvSpPr>
        <p:spPr>
          <a:xfrm>
            <a:off x="1333500" y="3022600"/>
            <a:ext cx="6210300" cy="482600"/>
          </a:xfrm>
          <a:prstGeom prst="rect">
            <a:avLst/>
          </a:prstGeom>
          <a:solidFill>
            <a:schemeClr val="tx2">
              <a:lumMod val="20000"/>
              <a:lumOff val="80000"/>
            </a:schemeClr>
          </a:solidFill>
          <a:ln w="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 (part 1) – </a:t>
            </a:r>
            <a:r>
              <a:rPr lang="en-US" sz="2800" dirty="0">
                <a:solidFill>
                  <a:schemeClr val="tx2">
                    <a:lumMod val="75000"/>
                  </a:schemeClr>
                </a:solidFill>
              </a:rPr>
              <a:t>These slides</a:t>
            </a:r>
          </a:p>
          <a:p>
            <a:pPr marL="1200090" lvl="1" indent="-457189">
              <a:spcBef>
                <a:spcPts val="600"/>
              </a:spcBef>
              <a:spcAft>
                <a:spcPts val="500"/>
              </a:spcAft>
              <a:buFont typeface="Arial" charset="0"/>
              <a:buChar char="•"/>
            </a:pPr>
            <a:r>
              <a:rPr lang="en-US" sz="2800" dirty="0"/>
              <a:t>With Pandas (part 2) – </a:t>
            </a:r>
            <a:r>
              <a:rPr lang="en-US" sz="2800" dirty="0">
                <a:solidFill>
                  <a:schemeClr val="tx2">
                    <a:lumMod val="75000"/>
                  </a:schemeClr>
                </a:solidFill>
              </a:rPr>
              <a:t>Mostly </a:t>
            </a:r>
            <a:r>
              <a:rPr lang="en-US" sz="2800" dirty="0" err="1">
                <a:solidFill>
                  <a:schemeClr val="tx2">
                    <a:lumMod val="75000"/>
                  </a:schemeClr>
                </a:solidFill>
              </a:rPr>
              <a:t>Jupyter</a:t>
            </a:r>
            <a:r>
              <a:rPr lang="en-US" sz="2800" dirty="0">
                <a:solidFill>
                  <a:schemeClr val="tx2">
                    <a:lumMod val="75000"/>
                  </a:schemeClr>
                </a:solidFill>
              </a:rPr>
              <a:t> Notebook</a:t>
            </a:r>
          </a:p>
          <a:p>
            <a:pPr marL="457189" indent="-457189">
              <a:spcBef>
                <a:spcPts val="600"/>
              </a:spcBef>
              <a:spcAft>
                <a:spcPts val="500"/>
              </a:spcAft>
              <a:buFont typeface="Arial" charset="0"/>
              <a:buChar char="•"/>
            </a:pPr>
            <a:r>
              <a:rPr lang="en-US" dirty="0"/>
              <a:t>Data concerns (part 3) – </a:t>
            </a:r>
            <a:r>
              <a:rPr lang="en-US" dirty="0">
                <a:solidFill>
                  <a:schemeClr val="tx2">
                    <a:lumMod val="75000"/>
                  </a:schemeClr>
                </a:solidFill>
              </a:rPr>
              <a:t>These slides</a:t>
            </a:r>
          </a:p>
          <a:p>
            <a:pPr marL="457189" indent="-457189">
              <a:spcAft>
                <a:spcPts val="2100"/>
              </a:spcAft>
              <a:buFont typeface="Arial" charset="0"/>
              <a:buChar char="•"/>
            </a:pPr>
            <a:r>
              <a:rPr lang="en-US" dirty="0"/>
              <a:t>Web Scraping with Beautiful Soup (part 4) – </a:t>
            </a:r>
            <a:r>
              <a:rPr lang="en-US" dirty="0">
                <a:solidFill>
                  <a:schemeClr val="tx2">
                    <a:lumMod val="75000"/>
                  </a:schemeClr>
                </a:solidFill>
              </a:rPr>
              <a:t>Mix</a:t>
            </a:r>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a:p>
        </p:txBody>
      </p:sp>
    </p:spTree>
    <p:extLst>
      <p:ext uri="{BB962C8B-B14F-4D97-AF65-F5344CB8AC3E}">
        <p14:creationId xmlns:p14="http://schemas.microsoft.com/office/powerpoint/2010/main" val="4232004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a:t>
            </a:r>
          </a:p>
        </p:txBody>
      </p:sp>
      <p:sp>
        <p:nvSpPr>
          <p:cNvPr id="3" name="Content Placeholder 2"/>
          <p:cNvSpPr>
            <a:spLocks noGrp="1"/>
          </p:cNvSpPr>
          <p:nvPr>
            <p:ph idx="1"/>
          </p:nvPr>
        </p:nvSpPr>
        <p:spPr>
          <a:xfrm>
            <a:off x="801143" y="1289987"/>
            <a:ext cx="10327008" cy="4605203"/>
          </a:xfrm>
        </p:spPr>
        <p:txBody>
          <a:bodyPr/>
          <a:lstStyle/>
          <a:p>
            <a:pPr>
              <a:spcBef>
                <a:spcPts val="1200"/>
              </a:spcBef>
              <a:spcAft>
                <a:spcPts val="500"/>
              </a:spcAft>
            </a:pPr>
            <a:r>
              <a:rPr lang="en-US" dirty="0">
                <a:solidFill>
                  <a:schemeClr val="tx1">
                    <a:lumMod val="85000"/>
                    <a:lumOff val="15000"/>
                  </a:schemeClr>
                </a:solidFill>
              </a:rPr>
              <a:t>When determining if a dataset is sound to use, it can be useful to think about these four questions:</a:t>
            </a:r>
          </a:p>
          <a:p>
            <a:pPr marL="457200" indent="-457200">
              <a:spcBef>
                <a:spcPts val="1200"/>
              </a:spcBef>
              <a:buFont typeface="Arial" panose="020B0604020202020204" pitchFamily="34" charset="0"/>
              <a:buChar char="•"/>
            </a:pPr>
            <a:r>
              <a:rPr lang="en-US" dirty="0">
                <a:solidFill>
                  <a:schemeClr val="tx1">
                    <a:lumMod val="85000"/>
                    <a:lumOff val="15000"/>
                  </a:schemeClr>
                </a:solidFill>
              </a:rPr>
              <a:t>Did it come from a trustworthy, authoritative source?</a:t>
            </a:r>
          </a:p>
          <a:p>
            <a:pPr marL="457200" indent="-457200">
              <a:spcBef>
                <a:spcPts val="1200"/>
              </a:spcBef>
              <a:buFont typeface="Arial" panose="020B0604020202020204" pitchFamily="34" charset="0"/>
              <a:buChar char="•"/>
            </a:pPr>
            <a:r>
              <a:rPr lang="en-US" dirty="0">
                <a:solidFill>
                  <a:schemeClr val="tx1">
                    <a:lumMod val="85000"/>
                    <a:lumOff val="15000"/>
                  </a:schemeClr>
                </a:solidFill>
              </a:rPr>
              <a:t>Is the data a complete sample?</a:t>
            </a:r>
          </a:p>
          <a:p>
            <a:pPr marL="457200" indent="-457200">
              <a:spcBef>
                <a:spcPts val="1200"/>
              </a:spcBef>
              <a:buFont typeface="Arial" panose="020B0604020202020204" pitchFamily="34" charset="0"/>
              <a:buChar char="•"/>
            </a:pPr>
            <a:r>
              <a:rPr lang="en-US" dirty="0">
                <a:solidFill>
                  <a:schemeClr val="tx1">
                    <a:lumMod val="85000"/>
                    <a:lumOff val="15000"/>
                  </a:schemeClr>
                </a:solidFill>
              </a:rPr>
              <a:t>Does the data seem correct?</a:t>
            </a:r>
          </a:p>
          <a:p>
            <a:pPr marL="457200" indent="-457200">
              <a:spcBef>
                <a:spcPts val="1200"/>
              </a:spcBef>
              <a:buFont typeface="Arial" panose="020B0604020202020204" pitchFamily="34" charset="0"/>
              <a:buChar char="•"/>
            </a:pPr>
            <a:r>
              <a:rPr lang="en-US" b="1" dirty="0">
                <a:solidFill>
                  <a:schemeClr val="tx1">
                    <a:lumMod val="85000"/>
                    <a:lumOff val="15000"/>
                  </a:schemeClr>
                </a:solidFill>
              </a:rPr>
              <a:t>(optional)</a:t>
            </a:r>
            <a:r>
              <a:rPr lang="en-US" dirty="0">
                <a:solidFill>
                  <a:schemeClr val="tx1">
                    <a:lumMod val="85000"/>
                    <a:lumOff val="15000"/>
                  </a:schemeClr>
                </a:solidFill>
              </a:rPr>
              <a:t> Is the data stored efficiently or does it have redundancies?</a:t>
            </a:r>
          </a:p>
          <a:p>
            <a:pPr>
              <a:spcAft>
                <a:spcPts val="500"/>
              </a:spcAft>
            </a:pPr>
            <a:endParaRPr lang="en-US" dirty="0">
              <a:solidFill>
                <a:schemeClr val="tx2">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a:p>
        </p:txBody>
      </p:sp>
    </p:spTree>
    <p:extLst>
      <p:ext uri="{BB962C8B-B14F-4D97-AF65-F5344CB8AC3E}">
        <p14:creationId xmlns:p14="http://schemas.microsoft.com/office/powerpoint/2010/main" val="2172536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01143" y="1289987"/>
            <a:ext cx="10327008" cy="4605203"/>
          </a:xfrm>
        </p:spPr>
        <p:txBody>
          <a:bodyPr/>
          <a:lstStyle/>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Often times, there may not exist a single dataset that contains all of the information we are interested in.</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May need to merge existing datasets</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Important to do so in a </a:t>
            </a:r>
            <a:r>
              <a:rPr lang="en-US" u="sng" dirty="0">
                <a:solidFill>
                  <a:schemeClr val="tx1">
                    <a:lumMod val="85000"/>
                    <a:lumOff val="15000"/>
                  </a:schemeClr>
                </a:solidFill>
              </a:rPr>
              <a:t>sound</a:t>
            </a:r>
            <a:r>
              <a:rPr lang="en-US" dirty="0">
                <a:solidFill>
                  <a:schemeClr val="tx1">
                    <a:lumMod val="85000"/>
                    <a:lumOff val="15000"/>
                  </a:schemeClr>
                </a:solidFill>
              </a:rPr>
              <a:t> and </a:t>
            </a:r>
            <a:r>
              <a:rPr lang="en-US" u="sng" dirty="0">
                <a:solidFill>
                  <a:schemeClr val="tx1">
                    <a:lumMod val="85000"/>
                    <a:lumOff val="15000"/>
                  </a:schemeClr>
                </a:solidFill>
              </a:rPr>
              <a:t>efficient</a:t>
            </a:r>
            <a:r>
              <a:rPr lang="en-US" dirty="0">
                <a:solidFill>
                  <a:schemeClr val="tx1">
                    <a:lumMod val="85000"/>
                    <a:lumOff val="15000"/>
                  </a:schemeClr>
                </a:solidFill>
              </a:rPr>
              <a:t> format</a:t>
            </a: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3614013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4456" y="895063"/>
            <a:ext cx="10031957" cy="500713"/>
          </a:xfrm>
        </p:spPr>
        <p:txBody>
          <a:bodyPr/>
          <a:lstStyle/>
          <a:p>
            <a:pPr>
              <a:spcBef>
                <a:spcPts val="1200"/>
              </a:spcBef>
              <a:spcAft>
                <a:spcPts val="500"/>
              </a:spcAft>
            </a:pPr>
            <a:r>
              <a:rPr lang="en-US" dirty="0">
                <a:solidFill>
                  <a:schemeClr val="tx1">
                    <a:lumMod val="85000"/>
                    <a:lumOff val="15000"/>
                  </a:schemeClr>
                </a:solidFill>
              </a:rPr>
              <a:t>For example, say we have two datasets:</a:t>
            </a:r>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1787476" y="1651350"/>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1</a:t>
            </a:r>
          </a:p>
        </p:txBody>
      </p:sp>
      <p:sp>
        <p:nvSpPr>
          <p:cNvPr id="6" name="Content Placeholder 2">
            <a:extLst>
              <a:ext uri="{FF2B5EF4-FFF2-40B4-BE49-F238E27FC236}">
                <a16:creationId xmlns:a16="http://schemas.microsoft.com/office/drawing/2014/main" id="{C8CA516F-E43C-3C48-AC15-A8481EB340F1}"/>
              </a:ext>
            </a:extLst>
          </p:cNvPr>
          <p:cNvSpPr txBox="1">
            <a:spLocks/>
          </p:cNvSpPr>
          <p:nvPr/>
        </p:nvSpPr>
        <p:spPr>
          <a:xfrm>
            <a:off x="8891043" y="1784302"/>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2</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0" name="Content Placeholder 2">
            <a:extLst>
              <a:ext uri="{FF2B5EF4-FFF2-40B4-BE49-F238E27FC236}">
                <a16:creationId xmlns:a16="http://schemas.microsoft.com/office/drawing/2014/main" id="{22374F5A-DD2E-694F-9D70-E15BEE62EB44}"/>
              </a:ext>
            </a:extLst>
          </p:cNvPr>
          <p:cNvSpPr txBox="1">
            <a:spLocks/>
          </p:cNvSpPr>
          <p:nvPr/>
        </p:nvSpPr>
        <p:spPr>
          <a:xfrm>
            <a:off x="403220" y="2098162"/>
            <a:ext cx="5975308"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200 most-frequent streams per day (for June 2019)</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6440987" y="2900722"/>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6706644" y="3336161"/>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6642622" y="4172787"/>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sp>
        <p:nvSpPr>
          <p:cNvPr id="25" name="Content Placeholder 2">
            <a:extLst>
              <a:ext uri="{FF2B5EF4-FFF2-40B4-BE49-F238E27FC236}">
                <a16:creationId xmlns:a16="http://schemas.microsoft.com/office/drawing/2014/main" id="{2216370D-52EE-1347-AA0D-8A1F0B626EFF}"/>
              </a:ext>
            </a:extLst>
          </p:cNvPr>
          <p:cNvSpPr txBox="1">
            <a:spLocks/>
          </p:cNvSpPr>
          <p:nvPr/>
        </p:nvSpPr>
        <p:spPr>
          <a:xfrm>
            <a:off x="7661146" y="2213687"/>
            <a:ext cx="4114799"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50 most streamed in 2019, so far</a:t>
            </a:r>
          </a:p>
        </p:txBody>
      </p:sp>
      <p:sp>
        <p:nvSpPr>
          <p:cNvPr id="26" name="Rectangle 25">
            <a:extLst>
              <a:ext uri="{FF2B5EF4-FFF2-40B4-BE49-F238E27FC236}">
                <a16:creationId xmlns:a16="http://schemas.microsoft.com/office/drawing/2014/main" id="{5C86CD05-075A-6042-90B7-0C2FDC35D41A}"/>
              </a:ext>
            </a:extLst>
          </p:cNvPr>
          <p:cNvSpPr/>
          <p:nvPr/>
        </p:nvSpPr>
        <p:spPr>
          <a:xfrm>
            <a:off x="7319109" y="3398336"/>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7319108" y="363287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6148364" y="3394446"/>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5677942" y="3844806"/>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1" name="Straight Connector 30">
            <a:extLst>
              <a:ext uri="{FF2B5EF4-FFF2-40B4-BE49-F238E27FC236}">
                <a16:creationId xmlns:a16="http://schemas.microsoft.com/office/drawing/2014/main" id="{898BCB9B-8652-E943-B323-6E68ABBCF622}"/>
              </a:ext>
            </a:extLst>
          </p:cNvPr>
          <p:cNvCxnSpPr/>
          <p:nvPr/>
        </p:nvCxnSpPr>
        <p:spPr>
          <a:xfrm>
            <a:off x="725461" y="6034676"/>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2415605" y="60757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3</a:t>
            </a:r>
          </a:p>
        </p:txBody>
      </p:sp>
      <p:cxnSp>
        <p:nvCxnSpPr>
          <p:cNvPr id="33" name="Straight Connector 32">
            <a:extLst>
              <a:ext uri="{FF2B5EF4-FFF2-40B4-BE49-F238E27FC236}">
                <a16:creationId xmlns:a16="http://schemas.microsoft.com/office/drawing/2014/main" id="{004152C0-E1D1-824C-804F-A4E1ECA62A20}"/>
              </a:ext>
            </a:extLst>
          </p:cNvPr>
          <p:cNvCxnSpPr/>
          <p:nvPr/>
        </p:nvCxnSpPr>
        <p:spPr>
          <a:xfrm>
            <a:off x="7063807" y="4794358"/>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8423751" y="48853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13</a:t>
            </a:r>
          </a:p>
        </p:txBody>
      </p:sp>
    </p:spTree>
    <p:extLst>
      <p:ext uri="{BB962C8B-B14F-4D97-AF65-F5344CB8AC3E}">
        <p14:creationId xmlns:p14="http://schemas.microsoft.com/office/powerpoint/2010/main" val="3858019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4456" y="895063"/>
            <a:ext cx="10031957" cy="500713"/>
          </a:xfrm>
        </p:spPr>
        <p:txBody>
          <a:bodyPr/>
          <a:lstStyle/>
          <a:p>
            <a:pPr>
              <a:spcBef>
                <a:spcPts val="1200"/>
              </a:spcBef>
              <a:spcAft>
                <a:spcPts val="500"/>
              </a:spcAft>
            </a:pPr>
            <a:r>
              <a:rPr lang="en-US" dirty="0">
                <a:solidFill>
                  <a:schemeClr val="tx1">
                    <a:lumMod val="85000"/>
                    <a:lumOff val="15000"/>
                  </a:schemeClr>
                </a:solidFill>
              </a:rPr>
              <a:t>For example, say we have two datasets:</a:t>
            </a:r>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1787476" y="1651350"/>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1</a:t>
            </a:r>
          </a:p>
        </p:txBody>
      </p:sp>
      <p:sp>
        <p:nvSpPr>
          <p:cNvPr id="6" name="Content Placeholder 2">
            <a:extLst>
              <a:ext uri="{FF2B5EF4-FFF2-40B4-BE49-F238E27FC236}">
                <a16:creationId xmlns:a16="http://schemas.microsoft.com/office/drawing/2014/main" id="{C8CA516F-E43C-3C48-AC15-A8481EB340F1}"/>
              </a:ext>
            </a:extLst>
          </p:cNvPr>
          <p:cNvSpPr txBox="1">
            <a:spLocks/>
          </p:cNvSpPr>
          <p:nvPr/>
        </p:nvSpPr>
        <p:spPr>
          <a:xfrm>
            <a:off x="8891043" y="1784302"/>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2</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0" name="Content Placeholder 2">
            <a:extLst>
              <a:ext uri="{FF2B5EF4-FFF2-40B4-BE49-F238E27FC236}">
                <a16:creationId xmlns:a16="http://schemas.microsoft.com/office/drawing/2014/main" id="{22374F5A-DD2E-694F-9D70-E15BEE62EB44}"/>
              </a:ext>
            </a:extLst>
          </p:cNvPr>
          <p:cNvSpPr txBox="1">
            <a:spLocks/>
          </p:cNvSpPr>
          <p:nvPr/>
        </p:nvSpPr>
        <p:spPr>
          <a:xfrm>
            <a:off x="403220" y="2098162"/>
            <a:ext cx="5975308"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200 most-frequent streams per day (for June 2019)</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6440987" y="2900722"/>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6706644" y="3336161"/>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6642622" y="4172787"/>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sp>
        <p:nvSpPr>
          <p:cNvPr id="25" name="Content Placeholder 2">
            <a:extLst>
              <a:ext uri="{FF2B5EF4-FFF2-40B4-BE49-F238E27FC236}">
                <a16:creationId xmlns:a16="http://schemas.microsoft.com/office/drawing/2014/main" id="{2216370D-52EE-1347-AA0D-8A1F0B626EFF}"/>
              </a:ext>
            </a:extLst>
          </p:cNvPr>
          <p:cNvSpPr txBox="1">
            <a:spLocks/>
          </p:cNvSpPr>
          <p:nvPr/>
        </p:nvSpPr>
        <p:spPr>
          <a:xfrm>
            <a:off x="7661146" y="2213687"/>
            <a:ext cx="4114799"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50 most streamed in 2019, so far</a:t>
            </a:r>
          </a:p>
        </p:txBody>
      </p:sp>
      <p:sp>
        <p:nvSpPr>
          <p:cNvPr id="26" name="Rectangle 25">
            <a:extLst>
              <a:ext uri="{FF2B5EF4-FFF2-40B4-BE49-F238E27FC236}">
                <a16:creationId xmlns:a16="http://schemas.microsoft.com/office/drawing/2014/main" id="{5C86CD05-075A-6042-90B7-0C2FDC35D41A}"/>
              </a:ext>
            </a:extLst>
          </p:cNvPr>
          <p:cNvSpPr/>
          <p:nvPr/>
        </p:nvSpPr>
        <p:spPr>
          <a:xfrm>
            <a:off x="7319109" y="3398336"/>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7319108" y="363287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6148364" y="3394446"/>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5677942" y="3844806"/>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1" name="Straight Connector 30">
            <a:extLst>
              <a:ext uri="{FF2B5EF4-FFF2-40B4-BE49-F238E27FC236}">
                <a16:creationId xmlns:a16="http://schemas.microsoft.com/office/drawing/2014/main" id="{898BCB9B-8652-E943-B323-6E68ABBCF622}"/>
              </a:ext>
            </a:extLst>
          </p:cNvPr>
          <p:cNvCxnSpPr/>
          <p:nvPr/>
        </p:nvCxnSpPr>
        <p:spPr>
          <a:xfrm>
            <a:off x="725461" y="6034676"/>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2415605" y="60757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3</a:t>
            </a:r>
          </a:p>
        </p:txBody>
      </p:sp>
      <p:cxnSp>
        <p:nvCxnSpPr>
          <p:cNvPr id="33" name="Straight Connector 32">
            <a:extLst>
              <a:ext uri="{FF2B5EF4-FFF2-40B4-BE49-F238E27FC236}">
                <a16:creationId xmlns:a16="http://schemas.microsoft.com/office/drawing/2014/main" id="{004152C0-E1D1-824C-804F-A4E1ECA62A20}"/>
              </a:ext>
            </a:extLst>
          </p:cNvPr>
          <p:cNvCxnSpPr/>
          <p:nvPr/>
        </p:nvCxnSpPr>
        <p:spPr>
          <a:xfrm>
            <a:off x="7063807" y="4794358"/>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8423751" y="48853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13</a:t>
            </a:r>
          </a:p>
        </p:txBody>
      </p:sp>
      <p:sp>
        <p:nvSpPr>
          <p:cNvPr id="11" name="Rectangle 10">
            <a:extLst>
              <a:ext uri="{FF2B5EF4-FFF2-40B4-BE49-F238E27FC236}">
                <a16:creationId xmlns:a16="http://schemas.microsoft.com/office/drawing/2014/main" id="{AF277BE7-4105-C949-A6E7-863C07D83AA6}"/>
              </a:ext>
            </a:extLst>
          </p:cNvPr>
          <p:cNvSpPr/>
          <p:nvPr/>
        </p:nvSpPr>
        <p:spPr>
          <a:xfrm>
            <a:off x="1529733" y="2768845"/>
            <a:ext cx="9707594" cy="2387082"/>
          </a:xfrm>
          <a:prstGeom prst="rect">
            <a:avLst/>
          </a:prstGeom>
          <a:solidFill>
            <a:schemeClr val="accent1">
              <a:lumMod val="20000"/>
              <a:lumOff val="80000"/>
            </a:schemeClr>
          </a:solidFill>
          <a:ln w="444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30" name="TextBox 29">
            <a:extLst>
              <a:ext uri="{FF2B5EF4-FFF2-40B4-BE49-F238E27FC236}">
                <a16:creationId xmlns:a16="http://schemas.microsoft.com/office/drawing/2014/main" id="{62288665-9B3E-A840-B170-F664C4D1FAE1}"/>
              </a:ext>
            </a:extLst>
          </p:cNvPr>
          <p:cNvSpPr txBox="1"/>
          <p:nvPr/>
        </p:nvSpPr>
        <p:spPr>
          <a:xfrm>
            <a:off x="2415605" y="3102926"/>
            <a:ext cx="8430883" cy="2246769"/>
          </a:xfrm>
          <a:prstGeom prst="rect">
            <a:avLst/>
          </a:prstGeom>
          <a:noFill/>
        </p:spPr>
        <p:txBody>
          <a:bodyPr wrap="square" rtlCol="0">
            <a:spAutoFit/>
          </a:bodyPr>
          <a:lstStyle/>
          <a:p>
            <a:r>
              <a:rPr lang="en-US" sz="2800" dirty="0">
                <a:solidFill>
                  <a:schemeClr val="tx1">
                    <a:lumMod val="85000"/>
                    <a:lumOff val="15000"/>
                  </a:schemeClr>
                </a:solidFill>
              </a:rPr>
              <a:t>We are interested in determining if songs with high danceability are more popular during the weekends of June than weekdays in June. </a:t>
            </a:r>
            <a:r>
              <a:rPr lang="en-US" sz="2800" dirty="0">
                <a:solidFill>
                  <a:srgbClr val="C00000"/>
                </a:solidFill>
              </a:rPr>
              <a:t>What should our merged table look like? Concerns?</a:t>
            </a:r>
          </a:p>
          <a:p>
            <a:endParaRPr lang="en-US" sz="2800" dirty="0"/>
          </a:p>
        </p:txBody>
      </p:sp>
    </p:spTree>
    <p:extLst>
      <p:ext uri="{BB962C8B-B14F-4D97-AF65-F5344CB8AC3E}">
        <p14:creationId xmlns:p14="http://schemas.microsoft.com/office/powerpoint/2010/main" val="322531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333500"/>
            <a:ext cx="9552308"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b="1" dirty="0">
                <a:solidFill>
                  <a:schemeClr val="accent1">
                    <a:lumMod val="75000"/>
                  </a:schemeClr>
                </a:solidFill>
              </a:rPr>
              <a:t>Ed </a:t>
            </a:r>
            <a:r>
              <a:rPr lang="en-US" b="1" dirty="0">
                <a:solidFill>
                  <a:schemeClr val="tx1">
                    <a:lumMod val="75000"/>
                    <a:lumOff val="25000"/>
                  </a:schemeClr>
                </a:solidFill>
              </a:rPr>
              <a:t>is where the discussions and quizzes reside</a:t>
            </a:r>
          </a:p>
          <a:p>
            <a:pPr marL="857212" lvl="1" indent="-457189">
              <a:spcAft>
                <a:spcPts val="500"/>
              </a:spcAft>
              <a:buFont typeface="Arial" charset="0"/>
              <a:buChar char="•"/>
            </a:pPr>
            <a:r>
              <a:rPr lang="en-US" dirty="0">
                <a:solidFill>
                  <a:schemeClr val="tx1">
                    <a:lumMod val="75000"/>
                    <a:lumOff val="25000"/>
                  </a:schemeClr>
                </a:solidFill>
              </a:rPr>
              <a:t>Quizzes are under the ‘Sway’ tab</a:t>
            </a:r>
          </a:p>
          <a:p>
            <a:pPr marL="857212" lvl="1" indent="-457189">
              <a:spcAft>
                <a:spcPts val="500"/>
              </a:spcAft>
              <a:buFont typeface="Arial" charset="0"/>
              <a:buChar char="•"/>
            </a:pPr>
            <a:r>
              <a:rPr lang="en-US" dirty="0">
                <a:solidFill>
                  <a:schemeClr val="tx1">
                    <a:lumMod val="75000"/>
                    <a:lumOff val="25000"/>
                  </a:schemeClr>
                </a:solidFill>
              </a:rPr>
              <a:t>If you can’t connect to Ed, try logging out of Canvas, then back into Canvas</a:t>
            </a:r>
          </a:p>
          <a:p>
            <a:pPr marL="457189" indent="-457189">
              <a:spcAft>
                <a:spcPts val="500"/>
              </a:spcAft>
              <a:buFont typeface="Arial" charset="0"/>
              <a:buChar char="•"/>
            </a:pPr>
            <a:r>
              <a:rPr lang="en-US" dirty="0">
                <a:solidFill>
                  <a:schemeClr val="tx1">
                    <a:lumMod val="75000"/>
                    <a:lumOff val="25000"/>
                  </a:schemeClr>
                </a:solidFill>
              </a:rPr>
              <a:t>We are looking to change our lecture room, due to current space limitations.</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415034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5590" y="1086767"/>
            <a:ext cx="10031957" cy="500713"/>
          </a:xfrm>
        </p:spPr>
        <p:txBody>
          <a:bodyPr/>
          <a:lstStyle/>
          <a:p>
            <a:pPr>
              <a:spcBef>
                <a:spcPts val="1200"/>
              </a:spcBef>
              <a:spcAft>
                <a:spcPts val="500"/>
              </a:spcAft>
            </a:pPr>
            <a:r>
              <a:rPr lang="en-US" dirty="0">
                <a:solidFill>
                  <a:schemeClr val="tx1">
                    <a:lumMod val="85000"/>
                    <a:lumOff val="15000"/>
                  </a:schemeClr>
                </a:solidFill>
              </a:rPr>
              <a:t>This is wasteful, as it has 10 acoustic features, artist, and track repeated many times for each unique song.</a:t>
            </a:r>
          </a:p>
        </p:txBody>
      </p:sp>
      <p:sp>
        <p:nvSpPr>
          <p:cNvPr id="4" name="Slide Number Placeholder 3"/>
          <p:cNvSpPr>
            <a:spLocks noGrp="1"/>
          </p:cNvSpPr>
          <p:nvPr>
            <p:ph type="sldNum" sz="quarter" idx="12"/>
          </p:nvPr>
        </p:nvSpPr>
        <p:spPr/>
        <p:txBody>
          <a:bodyPr/>
          <a:lstStyle/>
          <a:p>
            <a:fld id="{AD29F1E6-0A42-6342-8A19-FA364A33AB30}" type="slidenum">
              <a:rPr lang="en-US" smtClean="0"/>
              <a:t>40</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3278162" y="2277610"/>
            <a:ext cx="436088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Datasets Merged (poorly)</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5056683" y="2799419"/>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4953517" y="3245066"/>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4936029" y="4045620"/>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cxnSp>
        <p:nvCxnSpPr>
          <p:cNvPr id="31" name="Straight Connector 30">
            <a:extLst>
              <a:ext uri="{FF2B5EF4-FFF2-40B4-BE49-F238E27FC236}">
                <a16:creationId xmlns:a16="http://schemas.microsoft.com/office/drawing/2014/main" id="{898BCB9B-8652-E943-B323-6E68ABBCF622}"/>
              </a:ext>
            </a:extLst>
          </p:cNvPr>
          <p:cNvCxnSpPr>
            <a:cxnSpLocks/>
          </p:cNvCxnSpPr>
          <p:nvPr/>
        </p:nvCxnSpPr>
        <p:spPr>
          <a:xfrm flipV="1">
            <a:off x="725461" y="5962848"/>
            <a:ext cx="7669239" cy="71828"/>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4370886" y="6029981"/>
            <a:ext cx="35920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15 </a:t>
            </a:r>
            <a:r>
              <a:rPr lang="en-US" sz="1800" b="1" dirty="0">
                <a:solidFill>
                  <a:schemeClr val="tx2">
                    <a:lumMod val="75000"/>
                  </a:schemeClr>
                </a:solidFill>
                <a:sym typeface="Wingdings" pitchFamily="2" charset="2"/>
              </a:rPr>
              <a:t> 90,000 cells</a:t>
            </a:r>
            <a:endParaRPr lang="en-US" sz="1800" b="1" dirty="0">
              <a:solidFill>
                <a:schemeClr val="tx2">
                  <a:lumMod val="75000"/>
                </a:schemeClr>
              </a:solidFill>
            </a:endParaRPr>
          </a:p>
        </p:txBody>
      </p:sp>
    </p:spTree>
    <p:extLst>
      <p:ext uri="{BB962C8B-B14F-4D97-AF65-F5344CB8AC3E}">
        <p14:creationId xmlns:p14="http://schemas.microsoft.com/office/powerpoint/2010/main" val="139018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28626" y="1226869"/>
            <a:ext cx="11144344" cy="424551"/>
          </a:xfrm>
        </p:spPr>
        <p:txBody>
          <a:bodyPr/>
          <a:lstStyle/>
          <a:p>
            <a:pPr>
              <a:spcBef>
                <a:spcPts val="1200"/>
              </a:spcBef>
              <a:spcAft>
                <a:spcPts val="500"/>
              </a:spcAft>
            </a:pPr>
            <a:r>
              <a:rPr lang="en-US" sz="2000" dirty="0">
                <a:solidFill>
                  <a:schemeClr val="tx1">
                    <a:lumMod val="85000"/>
                    <a:lumOff val="15000"/>
                  </a:schemeClr>
                </a:solidFill>
              </a:rPr>
              <a:t>Some rows may have null values for # of Streams (if the song wasn’t popular in June)</a:t>
            </a:r>
          </a:p>
        </p:txBody>
      </p:sp>
      <p:sp>
        <p:nvSpPr>
          <p:cNvPr id="4" name="Slide Number Placeholder 3"/>
          <p:cNvSpPr>
            <a:spLocks noGrp="1"/>
          </p:cNvSpPr>
          <p:nvPr>
            <p:ph type="sldNum" sz="quarter" idx="12"/>
          </p:nvPr>
        </p:nvSpPr>
        <p:spPr/>
        <p:txBody>
          <a:bodyPr/>
          <a:lstStyle/>
          <a:p>
            <a:fld id="{AD29F1E6-0A42-6342-8A19-FA364A33AB30}" type="slidenum">
              <a:rPr lang="en-US" smtClean="0"/>
              <a:t>41</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3222268" y="1651420"/>
            <a:ext cx="5276331"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Datasets Merged (better)</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1389250" y="2593344"/>
            <a:ext cx="9177150" cy="40887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06-01 Streams, 06-02 Streams</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1526866" y="3149646"/>
            <a:ext cx="8302933"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                42003,  42831, 43919</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1563140" y="4253281"/>
            <a:ext cx="8101560"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                 29109, 27193, 25982</a:t>
            </a:r>
          </a:p>
        </p:txBody>
      </p:sp>
      <p:sp>
        <p:nvSpPr>
          <p:cNvPr id="26" name="Rectangle 25">
            <a:extLst>
              <a:ext uri="{FF2B5EF4-FFF2-40B4-BE49-F238E27FC236}">
                <a16:creationId xmlns:a16="http://schemas.microsoft.com/office/drawing/2014/main" id="{5C86CD05-075A-6042-90B7-0C2FDC35D41A}"/>
              </a:ext>
            </a:extLst>
          </p:cNvPr>
          <p:cNvSpPr/>
          <p:nvPr/>
        </p:nvSpPr>
        <p:spPr>
          <a:xfrm>
            <a:off x="7319109" y="3398336"/>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7319108" y="363287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828626" y="33779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358204" y="3828359"/>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3" name="Straight Connector 32">
            <a:extLst>
              <a:ext uri="{FF2B5EF4-FFF2-40B4-BE49-F238E27FC236}">
                <a16:creationId xmlns:a16="http://schemas.microsoft.com/office/drawing/2014/main" id="{004152C0-E1D1-824C-804F-A4E1ECA62A20}"/>
              </a:ext>
            </a:extLst>
          </p:cNvPr>
          <p:cNvCxnSpPr>
            <a:cxnSpLocks/>
          </p:cNvCxnSpPr>
          <p:nvPr/>
        </p:nvCxnSpPr>
        <p:spPr>
          <a:xfrm>
            <a:off x="1535775" y="4885389"/>
            <a:ext cx="7417725"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3848159" y="4984217"/>
            <a:ext cx="402454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70 </a:t>
            </a:r>
            <a:r>
              <a:rPr lang="en-US" sz="1800" b="1" dirty="0">
                <a:solidFill>
                  <a:schemeClr val="tx2">
                    <a:lumMod val="75000"/>
                  </a:schemeClr>
                </a:solidFill>
                <a:sym typeface="Wingdings" pitchFamily="2" charset="2"/>
              </a:rPr>
              <a:t> 3,500 cells</a:t>
            </a:r>
            <a:endParaRPr lang="en-US" sz="1800" b="1" dirty="0">
              <a:solidFill>
                <a:schemeClr val="tx2">
                  <a:lumMod val="75000"/>
                </a:schemeClr>
              </a:solidFill>
            </a:endParaRPr>
          </a:p>
        </p:txBody>
      </p:sp>
    </p:spTree>
    <p:extLst>
      <p:ext uri="{BB962C8B-B14F-4D97-AF65-F5344CB8AC3E}">
        <p14:creationId xmlns:p14="http://schemas.microsoft.com/office/powerpoint/2010/main" val="1624490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01143" y="1289987"/>
            <a:ext cx="10327008" cy="4605203"/>
          </a:xfrm>
        </p:spPr>
        <p:txBody>
          <a:bodyPr/>
          <a:lstStyle/>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Is the data correctly constructed (or are values wrong)?</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Is there redundant data in our merged table?</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Missing values?</a:t>
            </a:r>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4114616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822645-D7AF-7649-BE7D-7EFB5250363D}"/>
              </a:ext>
            </a:extLst>
          </p:cNvPr>
          <p:cNvSpPr/>
          <p:nvPr/>
        </p:nvSpPr>
        <p:spPr>
          <a:xfrm>
            <a:off x="1231900" y="3592588"/>
            <a:ext cx="8077200" cy="482600"/>
          </a:xfrm>
          <a:prstGeom prst="rect">
            <a:avLst/>
          </a:prstGeom>
          <a:solidFill>
            <a:schemeClr val="tx2">
              <a:lumMod val="20000"/>
              <a:lumOff val="80000"/>
            </a:schemeClr>
          </a:solidFill>
          <a:ln w="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 (part 1) – </a:t>
            </a:r>
            <a:r>
              <a:rPr lang="en-US" sz="2800" dirty="0">
                <a:solidFill>
                  <a:schemeClr val="tx2">
                    <a:lumMod val="75000"/>
                  </a:schemeClr>
                </a:solidFill>
              </a:rPr>
              <a:t>These slides</a:t>
            </a:r>
          </a:p>
          <a:p>
            <a:pPr marL="1200090" lvl="1" indent="-457189">
              <a:spcBef>
                <a:spcPts val="600"/>
              </a:spcBef>
              <a:spcAft>
                <a:spcPts val="500"/>
              </a:spcAft>
              <a:buFont typeface="Arial" charset="0"/>
              <a:buChar char="•"/>
            </a:pPr>
            <a:r>
              <a:rPr lang="en-US" sz="2800" dirty="0"/>
              <a:t>With Pandas (part 2) – </a:t>
            </a:r>
            <a:r>
              <a:rPr lang="en-US" sz="2800" dirty="0">
                <a:solidFill>
                  <a:schemeClr val="tx2">
                    <a:lumMod val="75000"/>
                  </a:schemeClr>
                </a:solidFill>
              </a:rPr>
              <a:t>Mostly </a:t>
            </a:r>
            <a:r>
              <a:rPr lang="en-US" sz="2800" dirty="0" err="1">
                <a:solidFill>
                  <a:schemeClr val="tx2">
                    <a:lumMod val="75000"/>
                  </a:schemeClr>
                </a:solidFill>
              </a:rPr>
              <a:t>Jupyter</a:t>
            </a:r>
            <a:r>
              <a:rPr lang="en-US" sz="2800" dirty="0">
                <a:solidFill>
                  <a:schemeClr val="tx2">
                    <a:lumMod val="75000"/>
                  </a:schemeClr>
                </a:solidFill>
              </a:rPr>
              <a:t> Notebook</a:t>
            </a:r>
          </a:p>
          <a:p>
            <a:pPr marL="457189" indent="-457189">
              <a:spcBef>
                <a:spcPts val="600"/>
              </a:spcBef>
              <a:spcAft>
                <a:spcPts val="500"/>
              </a:spcAft>
              <a:buFont typeface="Arial" charset="0"/>
              <a:buChar char="•"/>
            </a:pPr>
            <a:r>
              <a:rPr lang="en-US" dirty="0"/>
              <a:t>Data concerns (part 3) – </a:t>
            </a:r>
            <a:r>
              <a:rPr lang="en-US" dirty="0">
                <a:solidFill>
                  <a:schemeClr val="tx2">
                    <a:lumMod val="75000"/>
                  </a:schemeClr>
                </a:solidFill>
              </a:rPr>
              <a:t>These slides</a:t>
            </a:r>
          </a:p>
          <a:p>
            <a:pPr marL="457189" indent="-457189">
              <a:spcAft>
                <a:spcPts val="2100"/>
              </a:spcAft>
              <a:buFont typeface="Arial" charset="0"/>
              <a:buChar char="•"/>
            </a:pPr>
            <a:r>
              <a:rPr lang="en-US" dirty="0"/>
              <a:t>Web Scraping with Beautiful Soup (part 4) – </a:t>
            </a:r>
            <a:r>
              <a:rPr lang="en-US" dirty="0">
                <a:solidFill>
                  <a:schemeClr val="tx2">
                    <a:lumMod val="75000"/>
                  </a:schemeClr>
                </a:solidFill>
              </a:rPr>
              <a:t>Mix</a:t>
            </a:r>
          </a:p>
        </p:txBody>
      </p:sp>
      <p:sp>
        <p:nvSpPr>
          <p:cNvPr id="4" name="Slide Number Placeholder 3"/>
          <p:cNvSpPr>
            <a:spLocks noGrp="1"/>
          </p:cNvSpPr>
          <p:nvPr>
            <p:ph type="sldNum" sz="quarter" idx="12"/>
          </p:nvPr>
        </p:nvSpPr>
        <p:spPr/>
        <p:txBody>
          <a:bodyPr/>
          <a:lstStyle/>
          <a:p>
            <a:fld id="{AD29F1E6-0A42-6342-8A19-FA364A33AB30}" type="slidenum">
              <a:rPr lang="en-US" smtClean="0"/>
              <a:t>43</a:t>
            </a:fld>
            <a:endParaRPr lang="en-US"/>
          </a:p>
        </p:txBody>
      </p:sp>
    </p:spTree>
    <p:extLst>
      <p:ext uri="{BB962C8B-B14F-4D97-AF65-F5344CB8AC3E}">
        <p14:creationId xmlns:p14="http://schemas.microsoft.com/office/powerpoint/2010/main" val="3370931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data</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Data can come from:</a:t>
            </a:r>
          </a:p>
          <a:p>
            <a:pPr marL="1200090" lvl="1" indent="-457189">
              <a:spcAft>
                <a:spcPts val="500"/>
              </a:spcAft>
              <a:buFont typeface="Arial" charset="0"/>
              <a:buChar char="•"/>
            </a:pPr>
            <a:r>
              <a:rPr lang="en-US" dirty="0">
                <a:solidFill>
                  <a:schemeClr val="tx1">
                    <a:lumMod val="85000"/>
                    <a:lumOff val="15000"/>
                  </a:schemeClr>
                </a:solidFill>
              </a:rPr>
              <a:t>You curate it</a:t>
            </a:r>
          </a:p>
          <a:p>
            <a:pPr marL="1200090" lvl="1" indent="-457189">
              <a:spcAft>
                <a:spcPts val="500"/>
              </a:spcAft>
              <a:buFont typeface="Arial" charset="0"/>
              <a:buChar char="•"/>
            </a:pPr>
            <a:r>
              <a:rPr lang="en-US" dirty="0">
                <a:solidFill>
                  <a:schemeClr val="tx1">
                    <a:lumMod val="85000"/>
                    <a:lumOff val="15000"/>
                  </a:schemeClr>
                </a:solidFill>
              </a:rPr>
              <a:t>Someone else provides it, all pre-packaged for you</a:t>
            </a:r>
          </a:p>
          <a:p>
            <a:pPr marL="1200090" lvl="1" indent="-457189">
              <a:spcAft>
                <a:spcPts val="500"/>
              </a:spcAft>
              <a:buFont typeface="Arial" charset="0"/>
              <a:buChar char="•"/>
            </a:pPr>
            <a:r>
              <a:rPr lang="en-US" dirty="0">
                <a:solidFill>
                  <a:schemeClr val="tx1">
                    <a:lumMod val="85000"/>
                    <a:lumOff val="15000"/>
                  </a:schemeClr>
                </a:solidFill>
              </a:rPr>
              <a:t>Someone else provides an API</a:t>
            </a:r>
          </a:p>
          <a:p>
            <a:pPr marL="1200090" lvl="1" indent="-457189">
              <a:spcAft>
                <a:spcPts val="500"/>
              </a:spcAft>
              <a:buFont typeface="Arial" charset="0"/>
              <a:buChar char="•"/>
            </a:pPr>
            <a:r>
              <a:rPr lang="en-US" dirty="0">
                <a:solidFill>
                  <a:schemeClr val="tx1">
                    <a:lumMod val="85000"/>
                    <a:lumOff val="15000"/>
                  </a:schemeClr>
                </a:solidFill>
              </a:rPr>
              <a:t>Someone else has available content, and you try to take it (web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44</a:t>
            </a:fld>
            <a:endParaRPr lang="en-US"/>
          </a:p>
        </p:txBody>
      </p:sp>
    </p:spTree>
    <p:extLst>
      <p:ext uri="{BB962C8B-B14F-4D97-AF65-F5344CB8AC3E}">
        <p14:creationId xmlns:p14="http://schemas.microsoft.com/office/powerpoint/2010/main" val="2996712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Web servers</a:t>
            </a:r>
          </a:p>
          <a:p>
            <a:pPr marL="1200090" lvl="1" indent="-457189">
              <a:spcAft>
                <a:spcPts val="500"/>
              </a:spcAft>
              <a:buFont typeface="Arial" charset="0"/>
              <a:buChar char="•"/>
            </a:pPr>
            <a:r>
              <a:rPr lang="en-US" dirty="0">
                <a:solidFill>
                  <a:schemeClr val="tx1">
                    <a:lumMod val="85000"/>
                    <a:lumOff val="15000"/>
                  </a:schemeClr>
                </a:solidFill>
              </a:rPr>
              <a:t>A server is a long-running process (also called a daemon) which listens on a pre-specified port(s)</a:t>
            </a:r>
          </a:p>
          <a:p>
            <a:pPr marL="1200090" lvl="1" indent="-457189">
              <a:spcAft>
                <a:spcPts val="500"/>
              </a:spcAft>
              <a:buFont typeface="Arial" charset="0"/>
              <a:buChar char="•"/>
            </a:pPr>
            <a:r>
              <a:rPr lang="en-US" dirty="0">
                <a:solidFill>
                  <a:schemeClr val="tx1">
                    <a:lumMod val="85000"/>
                    <a:lumOff val="15000"/>
                  </a:schemeClr>
                </a:solidFill>
              </a:rPr>
              <a:t>It responds to requests, which is sent using a protocol called HTTP (HTTPS is secure)</a:t>
            </a:r>
          </a:p>
          <a:p>
            <a:pPr marL="1200090" lvl="1" indent="-457189">
              <a:spcAft>
                <a:spcPts val="500"/>
              </a:spcAft>
              <a:buFont typeface="Arial" charset="0"/>
              <a:buChar char="•"/>
            </a:pPr>
            <a:r>
              <a:rPr lang="en-US" dirty="0">
                <a:solidFill>
                  <a:schemeClr val="tx1">
                    <a:lumMod val="85000"/>
                    <a:lumOff val="15000"/>
                  </a:schemeClr>
                </a:solidFill>
              </a:rPr>
              <a:t>Our browser sends these requests and downloads the content, then displays it</a:t>
            </a:r>
          </a:p>
          <a:p>
            <a:pPr marL="1200090" lvl="1" indent="-457189">
              <a:spcAft>
                <a:spcPts val="500"/>
              </a:spcAft>
              <a:buFont typeface="Arial" charset="0"/>
              <a:buChar char="•"/>
            </a:pPr>
            <a:r>
              <a:rPr lang="en-US" dirty="0">
                <a:solidFill>
                  <a:srgbClr val="FF0000"/>
                </a:solidFill>
              </a:rPr>
              <a:t>2– </a:t>
            </a:r>
            <a:r>
              <a:rPr lang="en-US" dirty="0">
                <a:solidFill>
                  <a:schemeClr val="tx1">
                    <a:lumMod val="85000"/>
                    <a:lumOff val="15000"/>
                  </a:schemeClr>
                </a:solidFill>
              </a:rPr>
              <a:t>request was successful, </a:t>
            </a:r>
            <a:r>
              <a:rPr lang="en-US" dirty="0">
                <a:solidFill>
                  <a:srgbClr val="FF0000"/>
                </a:solidFill>
              </a:rPr>
              <a:t>4–</a:t>
            </a:r>
            <a:r>
              <a:rPr lang="en-US" dirty="0">
                <a:solidFill>
                  <a:schemeClr val="tx1">
                    <a:lumMod val="85000"/>
                    <a:lumOff val="15000"/>
                  </a:schemeClr>
                </a:solidFill>
              </a:rPr>
              <a:t> client error, often `page not found`; </a:t>
            </a:r>
            <a:r>
              <a:rPr lang="en-US" dirty="0">
                <a:solidFill>
                  <a:srgbClr val="FF0000"/>
                </a:solidFill>
              </a:rPr>
              <a:t>5–</a:t>
            </a:r>
            <a:r>
              <a:rPr lang="en-US" dirty="0">
                <a:solidFill>
                  <a:schemeClr val="tx1">
                    <a:lumMod val="85000"/>
                    <a:lumOff val="15000"/>
                  </a:schemeClr>
                </a:solidFill>
              </a:rPr>
              <a:t> server error (often that your request was incorrectly formed)</a:t>
            </a:r>
          </a:p>
        </p:txBody>
      </p:sp>
      <p:sp>
        <p:nvSpPr>
          <p:cNvPr id="4" name="Slide Number Placeholder 3"/>
          <p:cNvSpPr>
            <a:spLocks noGrp="1"/>
          </p:cNvSpPr>
          <p:nvPr>
            <p:ph type="sldNum" sz="quarter" idx="12"/>
          </p:nvPr>
        </p:nvSpPr>
        <p:spPr/>
        <p:txBody>
          <a:bodyPr/>
          <a:lstStyle/>
          <a:p>
            <a:fld id="{AD29F1E6-0A42-6342-8A19-FA364A33AB30}" type="slidenum">
              <a:rPr lang="en-US" smtClean="0"/>
              <a:t>45</a:t>
            </a:fld>
            <a:endParaRPr lang="en-US"/>
          </a:p>
        </p:txBody>
      </p:sp>
    </p:spTree>
    <p:extLst>
      <p:ext uri="{BB962C8B-B14F-4D97-AF65-F5344CB8AC3E}">
        <p14:creationId xmlns:p14="http://schemas.microsoft.com/office/powerpoint/2010/main" val="1622691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Using programs to download or otherwise get data from online</a:t>
            </a:r>
          </a:p>
          <a:p>
            <a:pPr marL="457189" indent="-457189">
              <a:spcAft>
                <a:spcPts val="500"/>
              </a:spcAft>
              <a:buFont typeface="Arial" charset="0"/>
              <a:buChar char="•"/>
            </a:pPr>
            <a:r>
              <a:rPr lang="en-US" dirty="0">
                <a:solidFill>
                  <a:schemeClr val="tx1">
                    <a:lumMod val="85000"/>
                    <a:lumOff val="15000"/>
                  </a:schemeClr>
                </a:solidFill>
              </a:rPr>
              <a:t>Often much faster than manually copying data!</a:t>
            </a:r>
          </a:p>
          <a:p>
            <a:pPr marL="457189" indent="-457189">
              <a:spcAft>
                <a:spcPts val="500"/>
              </a:spcAft>
              <a:buFont typeface="Arial" charset="0"/>
              <a:buChar char="•"/>
            </a:pPr>
            <a:r>
              <a:rPr lang="en-US" dirty="0">
                <a:solidFill>
                  <a:schemeClr val="tx1">
                    <a:lumMod val="85000"/>
                    <a:lumOff val="15000"/>
                  </a:schemeClr>
                </a:solidFill>
              </a:rPr>
              <a:t>Transfer the data into a form that is compatible with your code</a:t>
            </a:r>
          </a:p>
          <a:p>
            <a:pPr marL="457189" indent="-457189">
              <a:spcAft>
                <a:spcPts val="500"/>
              </a:spcAft>
              <a:buFont typeface="Arial" charset="0"/>
              <a:buChar char="•"/>
            </a:pPr>
            <a:r>
              <a:rPr lang="en-US" dirty="0">
                <a:solidFill>
                  <a:schemeClr val="tx1">
                    <a:lumMod val="85000"/>
                    <a:lumOff val="15000"/>
                  </a:schemeClr>
                </a:solidFill>
              </a:rPr>
              <a:t>Legal and moral </a:t>
            </a:r>
            <a:r>
              <a:rPr lang="en-US" dirty="0">
                <a:solidFill>
                  <a:schemeClr val="accent1">
                    <a:lumMod val="75000"/>
                  </a:schemeClr>
                </a:solidFill>
              </a:rPr>
              <a:t>issues (per Lecture 2)</a:t>
            </a:r>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1944293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Requests (Python library): gets a webpage for you</a:t>
            </a:r>
          </a:p>
          <a:p>
            <a:pPr marL="457189" indent="-457189">
              <a:spcAft>
                <a:spcPts val="500"/>
              </a:spcAft>
              <a:buFont typeface="Arial" charset="0"/>
              <a:buChar char="•"/>
            </a:pPr>
            <a:r>
              <a:rPr lang="en-US" dirty="0" err="1">
                <a:solidFill>
                  <a:schemeClr val="tx1">
                    <a:lumMod val="85000"/>
                    <a:lumOff val="15000"/>
                  </a:schemeClr>
                </a:solidFill>
              </a:rPr>
              <a:t>Requests.get</a:t>
            </a:r>
            <a:r>
              <a:rPr lang="en-US" dirty="0">
                <a:solidFill>
                  <a:schemeClr val="tx1">
                    <a:lumMod val="85000"/>
                    <a:lumOff val="15000"/>
                  </a:schemeClr>
                </a:solidFill>
              </a:rPr>
              <a:t>(</a:t>
            </a:r>
            <a:r>
              <a:rPr lang="en-US" dirty="0" err="1">
                <a:solidFill>
                  <a:schemeClr val="tx1">
                    <a:lumMod val="85000"/>
                    <a:lumOff val="15000"/>
                  </a:schemeClr>
                </a:solidFill>
              </a:rPr>
              <a:t>url</a:t>
            </a:r>
            <a:r>
              <a:rPr lang="en-US" dirty="0">
                <a:solidFill>
                  <a:schemeClr val="tx1">
                    <a:lumMod val="85000"/>
                    <a:lumOff val="15000"/>
                  </a:schemeClr>
                </a:solidFill>
              </a:rPr>
              <a:t>)</a:t>
            </a:r>
          </a:p>
          <a:p>
            <a:pPr marL="457189" indent="-457189">
              <a:spcAft>
                <a:spcPts val="500"/>
              </a:spcAft>
              <a:buFont typeface="Arial" charset="0"/>
              <a:buChar char="•"/>
            </a:pPr>
            <a:r>
              <a:rPr lang="en-US" dirty="0" err="1">
                <a:solidFill>
                  <a:schemeClr val="tx1">
                    <a:lumMod val="85000"/>
                    <a:lumOff val="15000"/>
                  </a:schemeClr>
                </a:solidFill>
              </a:rPr>
              <a:t>BeautifulSoup</a:t>
            </a:r>
            <a:r>
              <a:rPr lang="en-US" dirty="0">
                <a:solidFill>
                  <a:schemeClr val="tx1">
                    <a:lumMod val="85000"/>
                    <a:lumOff val="15000"/>
                  </a:schemeClr>
                </a:solidFill>
              </a:rPr>
              <a:t> library parses webpages (.html content) for you!</a:t>
            </a:r>
          </a:p>
          <a:p>
            <a:pPr marL="457189" indent="-457189">
              <a:spcAft>
                <a:spcPts val="500"/>
              </a:spcAft>
              <a:buFont typeface="Arial" charset="0"/>
              <a:buChar char="•"/>
            </a:pPr>
            <a:r>
              <a:rPr lang="en-US" dirty="0">
                <a:solidFill>
                  <a:schemeClr val="tx1">
                    <a:lumMod val="85000"/>
                    <a:lumOff val="15000"/>
                  </a:schemeClr>
                </a:solidFill>
              </a:rPr>
              <a:t>Use </a:t>
            </a:r>
            <a:r>
              <a:rPr lang="en-US" dirty="0" err="1">
                <a:solidFill>
                  <a:schemeClr val="tx1">
                    <a:lumMod val="85000"/>
                    <a:lumOff val="15000"/>
                  </a:schemeClr>
                </a:solidFill>
              </a:rPr>
              <a:t>BeautifulSoup</a:t>
            </a:r>
            <a:r>
              <a:rPr lang="en-US" dirty="0">
                <a:solidFill>
                  <a:schemeClr val="tx1">
                    <a:lumMod val="85000"/>
                    <a:lumOff val="15000"/>
                  </a:schemeClr>
                </a:solidFill>
              </a:rPr>
              <a:t> to find all the text or all the links on a page</a:t>
            </a:r>
          </a:p>
          <a:p>
            <a:pPr marL="457189" indent="-457189">
              <a:spcAft>
                <a:spcPts val="500"/>
              </a:spcAft>
              <a:buFont typeface="Arial" charset="0"/>
              <a:buChar char="•"/>
            </a:pPr>
            <a:r>
              <a:rPr lang="en-US" dirty="0">
                <a:solidFill>
                  <a:schemeClr val="tx1">
                    <a:lumMod val="85000"/>
                    <a:lumOff val="15000"/>
                  </a:schemeClr>
                </a:solidFill>
              </a:rPr>
              <a:t>Documentation: </a:t>
            </a:r>
            <a:r>
              <a:rPr lang="en-US" dirty="0">
                <a:hlinkClick r:id="rId3"/>
              </a:rPr>
              <a:t>http://crummy.com/software/BeautifulSoup</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spTree>
    <p:extLst>
      <p:ext uri="{BB962C8B-B14F-4D97-AF65-F5344CB8AC3E}">
        <p14:creationId xmlns:p14="http://schemas.microsoft.com/office/powerpoint/2010/main" val="1435381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48</a:t>
            </a:fld>
            <a:endParaRPr lang="en-US"/>
          </a:p>
        </p:txBody>
      </p:sp>
      <p:pic>
        <p:nvPicPr>
          <p:cNvPr id="7" name="Picture 6">
            <a:extLst>
              <a:ext uri="{FF2B5EF4-FFF2-40B4-BE49-F238E27FC236}">
                <a16:creationId xmlns:a16="http://schemas.microsoft.com/office/drawing/2014/main" id="{529CAB00-A04F-7F45-8BED-F5B8E19726EF}"/>
              </a:ext>
            </a:extLst>
          </p:cNvPr>
          <p:cNvPicPr>
            <a:picLocks noChangeAspect="1"/>
          </p:cNvPicPr>
          <p:nvPr/>
        </p:nvPicPr>
        <p:blipFill>
          <a:blip r:embed="rId3"/>
          <a:stretch>
            <a:fillRect/>
          </a:stretch>
        </p:blipFill>
        <p:spPr>
          <a:xfrm>
            <a:off x="1422400" y="1111250"/>
            <a:ext cx="7966564" cy="4845050"/>
          </a:xfrm>
          <a:prstGeom prst="rect">
            <a:avLst/>
          </a:prstGeom>
        </p:spPr>
      </p:pic>
    </p:spTree>
    <p:extLst>
      <p:ext uri="{BB962C8B-B14F-4D97-AF65-F5344CB8AC3E}">
        <p14:creationId xmlns:p14="http://schemas.microsoft.com/office/powerpoint/2010/main" val="2143025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49</a:t>
            </a:fld>
            <a:endParaRPr lang="en-US"/>
          </a:p>
        </p:txBody>
      </p:sp>
      <p:pic>
        <p:nvPicPr>
          <p:cNvPr id="3" name="Picture 2">
            <a:extLst>
              <a:ext uri="{FF2B5EF4-FFF2-40B4-BE49-F238E27FC236}">
                <a16:creationId xmlns:a16="http://schemas.microsoft.com/office/drawing/2014/main" id="{C6D33631-FC87-BC41-915F-C97B92E77C36}"/>
              </a:ext>
            </a:extLst>
          </p:cNvPr>
          <p:cNvPicPr>
            <a:picLocks noChangeAspect="1"/>
          </p:cNvPicPr>
          <p:nvPr/>
        </p:nvPicPr>
        <p:blipFill>
          <a:blip r:embed="rId3"/>
          <a:stretch>
            <a:fillRect/>
          </a:stretch>
        </p:blipFill>
        <p:spPr>
          <a:xfrm>
            <a:off x="1701800" y="1409700"/>
            <a:ext cx="8511262" cy="3060700"/>
          </a:xfrm>
          <a:prstGeom prst="rect">
            <a:avLst/>
          </a:prstGeom>
        </p:spPr>
      </p:pic>
    </p:spTree>
    <p:extLst>
      <p:ext uri="{BB962C8B-B14F-4D97-AF65-F5344CB8AC3E}">
        <p14:creationId xmlns:p14="http://schemas.microsoft.com/office/powerpoint/2010/main" val="44515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5</a:t>
            </a:fld>
            <a:endParaRPr lang="en-US"/>
          </a:p>
        </p:txBody>
      </p:sp>
      <p:sp>
        <p:nvSpPr>
          <p:cNvPr id="4" name="Title 1">
            <a:extLst>
              <a:ext uri="{FF2B5EF4-FFF2-40B4-BE49-F238E27FC236}">
                <a16:creationId xmlns:a16="http://schemas.microsoft.com/office/drawing/2014/main" id="{E33E0816-5F60-D643-9251-4F3CAD7F160B}"/>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079500"/>
            <a:ext cx="9552308"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400" b="1" dirty="0">
                <a:solidFill>
                  <a:schemeClr val="accent1">
                    <a:lumMod val="75000"/>
                  </a:schemeClr>
                </a:solidFill>
              </a:rPr>
              <a:t>Access GitHub </a:t>
            </a:r>
            <a:r>
              <a:rPr lang="en-US" sz="2400" dirty="0">
                <a:solidFill>
                  <a:schemeClr val="tx1">
                    <a:lumMod val="85000"/>
                    <a:lumOff val="15000"/>
                  </a:schemeClr>
                </a:solidFill>
              </a:rPr>
              <a:t>for all content (“</a:t>
            </a:r>
            <a:r>
              <a:rPr lang="en-US" sz="2400" dirty="0">
                <a:solidFill>
                  <a:schemeClr val="accent1">
                    <a:lumMod val="75000"/>
                  </a:schemeClr>
                </a:solidFill>
              </a:rPr>
              <a:t>git clone</a:t>
            </a:r>
            <a:r>
              <a:rPr lang="en-US" sz="2400" dirty="0">
                <a:solidFill>
                  <a:schemeClr val="tx1">
                    <a:lumMod val="85000"/>
                    <a:lumOff val="15000"/>
                  </a:schemeClr>
                </a:solidFill>
              </a:rPr>
              <a:t>” and “</a:t>
            </a:r>
            <a:r>
              <a:rPr lang="en-US" sz="2400" dirty="0">
                <a:solidFill>
                  <a:schemeClr val="accent1">
                    <a:lumMod val="75000"/>
                  </a:schemeClr>
                </a:solidFill>
              </a:rPr>
              <a:t>git pull</a:t>
            </a:r>
            <a:r>
              <a:rPr lang="en-US" sz="2400" dirty="0">
                <a:solidFill>
                  <a:schemeClr val="tx1">
                    <a:lumMod val="85000"/>
                    <a:lumOff val="15000"/>
                  </a:schemeClr>
                </a:solidFill>
              </a:rPr>
              <a:t>” are your friends)</a:t>
            </a:r>
          </a:p>
        </p:txBody>
      </p:sp>
      <p:pic>
        <p:nvPicPr>
          <p:cNvPr id="7" name="Picture 6">
            <a:extLst>
              <a:ext uri="{FF2B5EF4-FFF2-40B4-BE49-F238E27FC236}">
                <a16:creationId xmlns:a16="http://schemas.microsoft.com/office/drawing/2014/main" id="{CE77773C-961A-A544-BC8F-72699739E113}"/>
              </a:ext>
            </a:extLst>
          </p:cNvPr>
          <p:cNvPicPr>
            <a:picLocks noChangeAspect="1"/>
          </p:cNvPicPr>
          <p:nvPr/>
        </p:nvPicPr>
        <p:blipFill>
          <a:blip r:embed="rId2"/>
          <a:stretch>
            <a:fillRect/>
          </a:stretch>
        </p:blipFill>
        <p:spPr>
          <a:xfrm>
            <a:off x="825501" y="1738948"/>
            <a:ext cx="9642558" cy="4299902"/>
          </a:xfrm>
          <a:prstGeom prst="rect">
            <a:avLst/>
          </a:prstGeom>
          <a:ln w="63500">
            <a:solidFill>
              <a:schemeClr val="tx1"/>
            </a:solidFill>
          </a:ln>
        </p:spPr>
      </p:pic>
      <p:cxnSp>
        <p:nvCxnSpPr>
          <p:cNvPr id="10" name="Straight Arrow Connector 9">
            <a:extLst>
              <a:ext uri="{FF2B5EF4-FFF2-40B4-BE49-F238E27FC236}">
                <a16:creationId xmlns:a16="http://schemas.microsoft.com/office/drawing/2014/main" id="{B8730C69-149A-D04C-AE2A-67A6491BE073}"/>
              </a:ext>
            </a:extLst>
          </p:cNvPr>
          <p:cNvCxnSpPr/>
          <p:nvPr/>
        </p:nvCxnSpPr>
        <p:spPr>
          <a:xfrm flipH="1">
            <a:off x="4927600" y="4841090"/>
            <a:ext cx="1435100" cy="469900"/>
          </a:xfrm>
          <a:prstGeom prst="straightConnector1">
            <a:avLst/>
          </a:prstGeom>
          <a:ln w="1270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23943179-03FA-284F-A04D-838649D19DD7}"/>
              </a:ext>
            </a:extLst>
          </p:cNvPr>
          <p:cNvSpPr/>
          <p:nvPr/>
        </p:nvSpPr>
        <p:spPr>
          <a:xfrm>
            <a:off x="3162300" y="5076040"/>
            <a:ext cx="1638300" cy="486560"/>
          </a:xfrm>
          <a:prstGeom prst="ellipse">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99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a:p>
        </p:txBody>
      </p:sp>
      <p:pic>
        <p:nvPicPr>
          <p:cNvPr id="5" name="Picture 4">
            <a:extLst>
              <a:ext uri="{FF2B5EF4-FFF2-40B4-BE49-F238E27FC236}">
                <a16:creationId xmlns:a16="http://schemas.microsoft.com/office/drawing/2014/main" id="{270301F3-44F7-7847-9B86-EFD83A3B14C7}"/>
              </a:ext>
            </a:extLst>
          </p:cNvPr>
          <p:cNvPicPr>
            <a:picLocks noChangeAspect="1"/>
          </p:cNvPicPr>
          <p:nvPr/>
        </p:nvPicPr>
        <p:blipFill>
          <a:blip r:embed="rId3"/>
          <a:stretch>
            <a:fillRect/>
          </a:stretch>
        </p:blipFill>
        <p:spPr>
          <a:xfrm>
            <a:off x="1231899" y="1181100"/>
            <a:ext cx="8004229" cy="4254500"/>
          </a:xfrm>
          <a:prstGeom prst="rect">
            <a:avLst/>
          </a:prstGeom>
        </p:spPr>
      </p:pic>
    </p:spTree>
    <p:extLst>
      <p:ext uri="{BB962C8B-B14F-4D97-AF65-F5344CB8AC3E}">
        <p14:creationId xmlns:p14="http://schemas.microsoft.com/office/powerpoint/2010/main" val="2230915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51</a:t>
            </a:fld>
            <a:endParaRPr lang="en-US"/>
          </a:p>
        </p:txBody>
      </p:sp>
      <p:pic>
        <p:nvPicPr>
          <p:cNvPr id="3" name="Picture 2">
            <a:extLst>
              <a:ext uri="{FF2B5EF4-FFF2-40B4-BE49-F238E27FC236}">
                <a16:creationId xmlns:a16="http://schemas.microsoft.com/office/drawing/2014/main" id="{03F9319D-1FC1-334D-8858-D32C8B9811CD}"/>
              </a:ext>
            </a:extLst>
          </p:cNvPr>
          <p:cNvPicPr>
            <a:picLocks noChangeAspect="1"/>
          </p:cNvPicPr>
          <p:nvPr/>
        </p:nvPicPr>
        <p:blipFill>
          <a:blip r:embed="rId3"/>
          <a:stretch>
            <a:fillRect/>
          </a:stretch>
        </p:blipFill>
        <p:spPr>
          <a:xfrm>
            <a:off x="1416050" y="869950"/>
            <a:ext cx="4819650" cy="5371394"/>
          </a:xfrm>
          <a:prstGeom prst="rect">
            <a:avLst/>
          </a:prstGeom>
        </p:spPr>
      </p:pic>
    </p:spTree>
    <p:extLst>
      <p:ext uri="{BB962C8B-B14F-4D97-AF65-F5344CB8AC3E}">
        <p14:creationId xmlns:p14="http://schemas.microsoft.com/office/powerpoint/2010/main" val="636108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pic>
        <p:nvPicPr>
          <p:cNvPr id="5" name="Picture 4">
            <a:extLst>
              <a:ext uri="{FF2B5EF4-FFF2-40B4-BE49-F238E27FC236}">
                <a16:creationId xmlns:a16="http://schemas.microsoft.com/office/drawing/2014/main" id="{EE2CAD1C-0E14-FA4D-9954-CB074E29C609}"/>
              </a:ext>
            </a:extLst>
          </p:cNvPr>
          <p:cNvPicPr>
            <a:picLocks noChangeAspect="1"/>
          </p:cNvPicPr>
          <p:nvPr/>
        </p:nvPicPr>
        <p:blipFill>
          <a:blip r:embed="rId3"/>
          <a:stretch>
            <a:fillRect/>
          </a:stretch>
        </p:blipFill>
        <p:spPr>
          <a:xfrm>
            <a:off x="1784350" y="983807"/>
            <a:ext cx="8007350" cy="5338233"/>
          </a:xfrm>
          <a:prstGeom prst="rect">
            <a:avLst/>
          </a:prstGeom>
        </p:spPr>
      </p:pic>
    </p:spTree>
    <p:extLst>
      <p:ext uri="{BB962C8B-B14F-4D97-AF65-F5344CB8AC3E}">
        <p14:creationId xmlns:p14="http://schemas.microsoft.com/office/powerpoint/2010/main" val="3894718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53</a:t>
            </a:fld>
            <a:endParaRPr lang="en-US"/>
          </a:p>
        </p:txBody>
      </p:sp>
      <p:pic>
        <p:nvPicPr>
          <p:cNvPr id="7" name="Picture 6">
            <a:extLst>
              <a:ext uri="{FF2B5EF4-FFF2-40B4-BE49-F238E27FC236}">
                <a16:creationId xmlns:a16="http://schemas.microsoft.com/office/drawing/2014/main" id="{6A8A3FEF-2991-8A49-BAEF-0F1E234F20A1}"/>
              </a:ext>
            </a:extLst>
          </p:cNvPr>
          <p:cNvPicPr>
            <a:picLocks noChangeAspect="1"/>
          </p:cNvPicPr>
          <p:nvPr/>
        </p:nvPicPr>
        <p:blipFill>
          <a:blip r:embed="rId3"/>
          <a:stretch>
            <a:fillRect/>
          </a:stretch>
        </p:blipFill>
        <p:spPr>
          <a:xfrm>
            <a:off x="2070100" y="983807"/>
            <a:ext cx="5143500" cy="4990420"/>
          </a:xfrm>
          <a:prstGeom prst="rect">
            <a:avLst/>
          </a:prstGeom>
        </p:spPr>
      </p:pic>
    </p:spTree>
    <p:extLst>
      <p:ext uri="{BB962C8B-B14F-4D97-AF65-F5344CB8AC3E}">
        <p14:creationId xmlns:p14="http://schemas.microsoft.com/office/powerpoint/2010/main" val="2966150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Question: how can we get a list of all image URLs?</a:t>
            </a:r>
          </a:p>
          <a:p>
            <a:pPr marL="457189" indent="-457189">
              <a:spcAft>
                <a:spcPts val="500"/>
              </a:spcAft>
              <a:buFont typeface="Arial" charset="0"/>
              <a:buChar char="•"/>
            </a:pPr>
            <a:r>
              <a:rPr lang="en-US" dirty="0">
                <a:solidFill>
                  <a:schemeClr val="tx1">
                    <a:lumMod val="85000"/>
                    <a:lumOff val="15000"/>
                  </a:schemeClr>
                </a:solidFill>
              </a:rPr>
              <a:t>Question: how can we navigate through subsequent pages (i.e., crawler) recursively.</a:t>
            </a:r>
          </a:p>
          <a:p>
            <a:pPr marL="457189" indent="-457189">
              <a:spcAft>
                <a:spcPts val="500"/>
              </a:spcAft>
              <a:buFont typeface="Arial" charset="0"/>
              <a:buChar char="•"/>
            </a:pPr>
            <a:r>
              <a:rPr lang="en-US" dirty="0">
                <a:solidFill>
                  <a:schemeClr val="tx1">
                    <a:lumMod val="85000"/>
                    <a:lumOff val="15000"/>
                  </a:schemeClr>
                </a:solidFill>
              </a:rPr>
              <a:t>Question: could we crawl the entire web?</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54</a:t>
            </a:fld>
            <a:endParaRPr lang="en-US"/>
          </a:p>
        </p:txBody>
      </p:sp>
    </p:spTree>
    <p:extLst>
      <p:ext uri="{BB962C8B-B14F-4D97-AF65-F5344CB8AC3E}">
        <p14:creationId xmlns:p14="http://schemas.microsoft.com/office/powerpoint/2010/main" val="3522509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6</a:t>
            </a:fld>
            <a:endParaRPr lang="en-US"/>
          </a:p>
        </p:txBody>
      </p:sp>
      <p:sp>
        <p:nvSpPr>
          <p:cNvPr id="4" name="Title 1">
            <a:extLst>
              <a:ext uri="{FF2B5EF4-FFF2-40B4-BE49-F238E27FC236}">
                <a16:creationId xmlns:a16="http://schemas.microsoft.com/office/drawing/2014/main" id="{E33E0816-5F60-D643-9251-4F3CAD7F160B}"/>
              </a:ext>
            </a:extLst>
          </p:cNvPr>
          <p:cNvSpPr txBox="1">
            <a:spLocks/>
          </p:cNvSpPr>
          <p:nvPr/>
        </p:nvSpPr>
        <p:spPr>
          <a:xfrm>
            <a:off x="3376372" y="2067153"/>
            <a:ext cx="5113045" cy="98659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5400" dirty="0">
                <a:solidFill>
                  <a:schemeClr val="bg2"/>
                </a:solidFill>
              </a:rPr>
              <a:t>BACKGROUND</a:t>
            </a:r>
          </a:p>
        </p:txBody>
      </p:sp>
    </p:spTree>
    <p:extLst>
      <p:ext uri="{BB962C8B-B14F-4D97-AF65-F5344CB8AC3E}">
        <p14:creationId xmlns:p14="http://schemas.microsoft.com/office/powerpoint/2010/main" val="93937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89987"/>
            <a:ext cx="10860146" cy="721693"/>
          </a:xfrm>
        </p:spPr>
        <p:txBody>
          <a:bodyPr/>
          <a:lstStyle/>
          <a:p>
            <a:r>
              <a:rPr lang="en-US" dirty="0"/>
              <a:t>So far, we’ve learned:</a:t>
            </a:r>
          </a:p>
        </p:txBody>
      </p:sp>
      <p:sp>
        <p:nvSpPr>
          <p:cNvPr id="4" name="Slide Number Placeholder 3"/>
          <p:cNvSpPr>
            <a:spLocks noGrp="1"/>
          </p:cNvSpPr>
          <p:nvPr>
            <p:ph type="sldNum" sz="quarter" idx="12"/>
          </p:nvPr>
        </p:nvSpPr>
        <p:spPr/>
        <p:txBody>
          <a:bodyPr/>
          <a:lstStyle/>
          <a:p>
            <a:fld id="{AD29F1E6-0A42-6342-8A19-FA364A33AB30}" type="slidenum">
              <a:rPr lang="en-US" smtClean="0"/>
              <a:t>7</a:t>
            </a:fld>
            <a:endParaRPr lang="en-US"/>
          </a:p>
        </p:txBody>
      </p:sp>
      <p:sp>
        <p:nvSpPr>
          <p:cNvPr id="8" name="Content Placeholder 2">
            <a:extLst>
              <a:ext uri="{FF2B5EF4-FFF2-40B4-BE49-F238E27FC236}">
                <a16:creationId xmlns:a16="http://schemas.microsoft.com/office/drawing/2014/main" id="{2A0E32F4-37E1-914A-92B3-F973FAC8BB3F}"/>
              </a:ext>
            </a:extLst>
          </p:cNvPr>
          <p:cNvSpPr txBox="1">
            <a:spLocks/>
          </p:cNvSpPr>
          <p:nvPr/>
        </p:nvSpPr>
        <p:spPr>
          <a:xfrm>
            <a:off x="3328828" y="2256611"/>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a:t>The Data Science Process</a:t>
            </a:r>
            <a:endParaRPr lang="en-US" b="1" dirty="0">
              <a:solidFill>
                <a:schemeClr val="accent1">
                  <a:lumMod val="75000"/>
                </a:schemeClr>
              </a:solidFill>
            </a:endParaRPr>
          </a:p>
          <a:p>
            <a:pPr>
              <a:spcBef>
                <a:spcPts val="1000"/>
              </a:spcBef>
            </a:pPr>
            <a:r>
              <a:rPr lang="en-US" dirty="0"/>
              <a:t>Data: types, formats, issues, etc.</a:t>
            </a:r>
          </a:p>
          <a:p>
            <a:pPr>
              <a:spcBef>
                <a:spcPts val="1000"/>
              </a:spcBef>
            </a:pPr>
            <a:r>
              <a:rPr lang="en-US" dirty="0"/>
              <a:t>Visualization (briefly)</a:t>
            </a:r>
            <a:endParaRPr lang="en-US" b="1" dirty="0">
              <a:solidFill>
                <a:schemeClr val="accent1">
                  <a:lumMod val="75000"/>
                </a:schemeClr>
              </a:solidFill>
            </a:endParaRPr>
          </a:p>
          <a:p>
            <a:pPr>
              <a:spcBef>
                <a:spcPts val="1000"/>
              </a:spcBef>
            </a:pPr>
            <a:r>
              <a:rPr lang="en-US" dirty="0"/>
              <a:t>How to quickly prepare data and scrape the web</a:t>
            </a:r>
          </a:p>
          <a:p>
            <a:pPr>
              <a:spcBef>
                <a:spcPts val="1000"/>
              </a:spcBef>
            </a:pPr>
            <a:r>
              <a:rPr lang="en-US" dirty="0"/>
              <a:t>How to model data</a:t>
            </a:r>
            <a:endParaRPr lang="en-US" b="1" dirty="0">
              <a:solidFill>
                <a:schemeClr val="accent1">
                  <a:lumMod val="75000"/>
                </a:schemeClr>
              </a:solidFill>
            </a:endParaRPr>
          </a:p>
        </p:txBody>
      </p:sp>
      <p:sp>
        <p:nvSpPr>
          <p:cNvPr id="9" name="Content Placeholder 2">
            <a:extLst>
              <a:ext uri="{FF2B5EF4-FFF2-40B4-BE49-F238E27FC236}">
                <a16:creationId xmlns:a16="http://schemas.microsoft.com/office/drawing/2014/main" id="{88F38BC1-D7EE-E24C-8928-951FA4CB9C98}"/>
              </a:ext>
            </a:extLst>
          </p:cNvPr>
          <p:cNvSpPr txBox="1">
            <a:spLocks/>
          </p:cNvSpPr>
          <p:nvPr/>
        </p:nvSpPr>
        <p:spPr>
          <a:xfrm>
            <a:off x="0" y="2256611"/>
            <a:ext cx="3113071"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r>
              <a:rPr lang="en-US" dirty="0">
                <a:solidFill>
                  <a:schemeClr val="accent1">
                    <a:lumMod val="75000"/>
                  </a:schemeClr>
                </a:solidFill>
              </a:rPr>
              <a:t>Lectures 1 &amp; 2</a:t>
            </a:r>
          </a:p>
          <a:p>
            <a:pPr algn="r">
              <a:spcBef>
                <a:spcPts val="1000"/>
              </a:spcBef>
            </a:pPr>
            <a:r>
              <a:rPr lang="en-US" dirty="0">
                <a:solidFill>
                  <a:schemeClr val="accent1">
                    <a:lumMod val="75000"/>
                  </a:schemeClr>
                </a:solidFill>
              </a:rPr>
              <a:t>Lecture 2</a:t>
            </a:r>
          </a:p>
          <a:p>
            <a:pPr algn="r">
              <a:spcBef>
                <a:spcPts val="1000"/>
              </a:spcBef>
            </a:pPr>
            <a:r>
              <a:rPr lang="en-US" dirty="0">
                <a:solidFill>
                  <a:schemeClr val="accent1">
                    <a:lumMod val="75000"/>
                  </a:schemeClr>
                </a:solidFill>
              </a:rPr>
              <a:t>Lecture 2</a:t>
            </a:r>
          </a:p>
          <a:p>
            <a:pPr algn="r">
              <a:spcBef>
                <a:spcPts val="1000"/>
              </a:spcBef>
            </a:pPr>
            <a:r>
              <a:rPr lang="en-US" dirty="0">
                <a:solidFill>
                  <a:schemeClr val="accent1">
                    <a:lumMod val="75000"/>
                  </a:schemeClr>
                </a:solidFill>
              </a:rPr>
              <a:t>This lecture</a:t>
            </a:r>
          </a:p>
          <a:p>
            <a:pPr algn="r">
              <a:spcBef>
                <a:spcPts val="1000"/>
              </a:spcBef>
            </a:pPr>
            <a:r>
              <a:rPr lang="en-US" dirty="0">
                <a:solidFill>
                  <a:schemeClr val="accent1">
                    <a:lumMod val="75000"/>
                  </a:schemeClr>
                </a:solidFill>
              </a:rPr>
              <a:t>Future lectures</a:t>
            </a:r>
          </a:p>
        </p:txBody>
      </p:sp>
      <p:sp>
        <p:nvSpPr>
          <p:cNvPr id="5" name="Rectangle 4">
            <a:extLst>
              <a:ext uri="{FF2B5EF4-FFF2-40B4-BE49-F238E27FC236}">
                <a16:creationId xmlns:a16="http://schemas.microsoft.com/office/drawing/2014/main" id="{A78371E9-4181-3B4F-9154-A53FABF5D2D7}"/>
              </a:ext>
            </a:extLst>
          </p:cNvPr>
          <p:cNvSpPr/>
          <p:nvPr/>
        </p:nvSpPr>
        <p:spPr>
          <a:xfrm>
            <a:off x="3179853" y="2206064"/>
            <a:ext cx="82192" cy="3394176"/>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80363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19" name="Content Placeholder 2">
            <a:extLst>
              <a:ext uri="{FF2B5EF4-FFF2-40B4-BE49-F238E27FC236}">
                <a16:creationId xmlns:a16="http://schemas.microsoft.com/office/drawing/2014/main" id="{127FC551-FB95-8349-B321-DADF7244239B}"/>
              </a:ext>
            </a:extLst>
          </p:cNvPr>
          <p:cNvSpPr>
            <a:spLocks noGrp="1"/>
          </p:cNvSpPr>
          <p:nvPr>
            <p:ph idx="1"/>
          </p:nvPr>
        </p:nvSpPr>
        <p:spPr>
          <a:xfrm>
            <a:off x="2408910" y="960747"/>
            <a:ext cx="4425756" cy="626328"/>
          </a:xfrm>
        </p:spPr>
        <p:txBody>
          <a:bodyPr/>
          <a:lstStyle/>
          <a:p>
            <a:r>
              <a:rPr lang="en-US" dirty="0"/>
              <a:t>The Data Science Process:</a:t>
            </a:r>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
        <p:nvSpPr>
          <p:cNvPr id="10" name="Rectangle 9">
            <a:extLst>
              <a:ext uri="{FF2B5EF4-FFF2-40B4-BE49-F238E27FC236}">
                <a16:creationId xmlns:a16="http://schemas.microsoft.com/office/drawing/2014/main" id="{E8671FE9-0852-1B49-A482-FDF41433C7E5}"/>
              </a:ext>
            </a:extLst>
          </p:cNvPr>
          <p:cNvSpPr/>
          <p:nvPr/>
        </p:nvSpPr>
        <p:spPr>
          <a:xfrm>
            <a:off x="4245565" y="1671649"/>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1" name="Rectangle 10">
            <a:extLst>
              <a:ext uri="{FF2B5EF4-FFF2-40B4-BE49-F238E27FC236}">
                <a16:creationId xmlns:a16="http://schemas.microsoft.com/office/drawing/2014/main" id="{92290974-642A-8046-AE75-5EEBD1EABECA}"/>
              </a:ext>
            </a:extLst>
          </p:cNvPr>
          <p:cNvSpPr/>
          <p:nvPr/>
        </p:nvSpPr>
        <p:spPr>
          <a:xfrm>
            <a:off x="4245565" y="2534083"/>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C3B8A8-84B2-C04B-A1FA-CC59249DB9DE}"/>
              </a:ext>
            </a:extLst>
          </p:cNvPr>
          <p:cNvSpPr/>
          <p:nvPr/>
        </p:nvSpPr>
        <p:spPr>
          <a:xfrm>
            <a:off x="4245564" y="3396517"/>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ACD0A0-E49D-F646-BA1F-4C5A7230FDBE}"/>
              </a:ext>
            </a:extLst>
          </p:cNvPr>
          <p:cNvSpPr/>
          <p:nvPr/>
        </p:nvSpPr>
        <p:spPr>
          <a:xfrm>
            <a:off x="4245563" y="4256656"/>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2DB413-D89D-5647-A576-6173FA15730F}"/>
              </a:ext>
            </a:extLst>
          </p:cNvPr>
          <p:cNvSpPr/>
          <p:nvPr/>
        </p:nvSpPr>
        <p:spPr>
          <a:xfrm>
            <a:off x="4245563" y="5116795"/>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4905F9-93A8-FC45-82AB-1000C023B68E}"/>
              </a:ext>
            </a:extLst>
          </p:cNvPr>
          <p:cNvSpPr/>
          <p:nvPr/>
        </p:nvSpPr>
        <p:spPr>
          <a:xfrm>
            <a:off x="5338480" y="2662845"/>
            <a:ext cx="1769715" cy="461665"/>
          </a:xfrm>
          <a:prstGeom prst="rect">
            <a:avLst/>
          </a:prstGeom>
        </p:spPr>
        <p:txBody>
          <a:bodyPr wrap="none">
            <a:spAutoFit/>
          </a:bodyPr>
          <a:lstStyle/>
          <a:p>
            <a:pPr algn="ctr"/>
            <a:r>
              <a:rPr lang="en-US" sz="2400" dirty="0"/>
              <a:t>Get the Data</a:t>
            </a:r>
          </a:p>
        </p:txBody>
      </p:sp>
      <p:sp>
        <p:nvSpPr>
          <p:cNvPr id="16" name="Rectangle 15">
            <a:extLst>
              <a:ext uri="{FF2B5EF4-FFF2-40B4-BE49-F238E27FC236}">
                <a16:creationId xmlns:a16="http://schemas.microsoft.com/office/drawing/2014/main" id="{B2F537BC-831F-1F40-ACDE-DD5715A1B59C}"/>
              </a:ext>
            </a:extLst>
          </p:cNvPr>
          <p:cNvSpPr/>
          <p:nvPr/>
        </p:nvSpPr>
        <p:spPr>
          <a:xfrm>
            <a:off x="5095207" y="3549997"/>
            <a:ext cx="2256259" cy="461665"/>
          </a:xfrm>
          <a:prstGeom prst="rect">
            <a:avLst/>
          </a:prstGeom>
        </p:spPr>
        <p:txBody>
          <a:bodyPr wrap="none">
            <a:spAutoFit/>
          </a:bodyPr>
          <a:lstStyle/>
          <a:p>
            <a:pPr algn="ctr"/>
            <a:r>
              <a:rPr lang="en-US" sz="2400" dirty="0"/>
              <a:t>Explore the Data</a:t>
            </a:r>
          </a:p>
        </p:txBody>
      </p:sp>
      <p:sp>
        <p:nvSpPr>
          <p:cNvPr id="17" name="Rectangle 16">
            <a:extLst>
              <a:ext uri="{FF2B5EF4-FFF2-40B4-BE49-F238E27FC236}">
                <a16:creationId xmlns:a16="http://schemas.microsoft.com/office/drawing/2014/main" id="{35741C07-5ECC-C14D-9C2F-8B1115D493CB}"/>
              </a:ext>
            </a:extLst>
          </p:cNvPr>
          <p:cNvSpPr/>
          <p:nvPr/>
        </p:nvSpPr>
        <p:spPr>
          <a:xfrm>
            <a:off x="5157307" y="4385419"/>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8" name="Rectangle 17">
            <a:extLst>
              <a:ext uri="{FF2B5EF4-FFF2-40B4-BE49-F238E27FC236}">
                <a16:creationId xmlns:a16="http://schemas.microsoft.com/office/drawing/2014/main" id="{ED0DFC0F-3797-4B45-9856-00E4B01B4DDA}"/>
              </a:ext>
            </a:extLst>
          </p:cNvPr>
          <p:cNvSpPr/>
          <p:nvPr/>
        </p:nvSpPr>
        <p:spPr>
          <a:xfrm>
            <a:off x="4297905" y="5276335"/>
            <a:ext cx="3850861" cy="400110"/>
          </a:xfrm>
          <a:prstGeom prst="rect">
            <a:avLst/>
          </a:prstGeom>
        </p:spPr>
        <p:txBody>
          <a:bodyPr wrap="non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78621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19" name="Content Placeholder 2">
            <a:extLst>
              <a:ext uri="{FF2B5EF4-FFF2-40B4-BE49-F238E27FC236}">
                <a16:creationId xmlns:a16="http://schemas.microsoft.com/office/drawing/2014/main" id="{127FC551-FB95-8349-B321-DADF7244239B}"/>
              </a:ext>
            </a:extLst>
          </p:cNvPr>
          <p:cNvSpPr>
            <a:spLocks noGrp="1"/>
          </p:cNvSpPr>
          <p:nvPr>
            <p:ph idx="1"/>
          </p:nvPr>
        </p:nvSpPr>
        <p:spPr>
          <a:xfrm>
            <a:off x="2408910" y="960747"/>
            <a:ext cx="4425756" cy="626328"/>
          </a:xfrm>
        </p:spPr>
        <p:txBody>
          <a:bodyPr/>
          <a:lstStyle/>
          <a:p>
            <a:r>
              <a:rPr lang="en-US" dirty="0"/>
              <a:t>The Data Science Process:</a:t>
            </a:r>
          </a:p>
        </p:txBody>
      </p:sp>
      <p:sp>
        <p:nvSpPr>
          <p:cNvPr id="4" name="Slide Number Placeholder 3"/>
          <p:cNvSpPr>
            <a:spLocks noGrp="1"/>
          </p:cNvSpPr>
          <p:nvPr>
            <p:ph type="sldNum" sz="quarter" idx="12"/>
          </p:nvPr>
        </p:nvSpPr>
        <p:spPr/>
        <p:txBody>
          <a:bodyPr/>
          <a:lstStyle/>
          <a:p>
            <a:fld id="{AD29F1E6-0A42-6342-8A19-FA364A33AB30}" type="slidenum">
              <a:rPr lang="en-US" smtClean="0"/>
              <a:t>9</a:t>
            </a:fld>
            <a:endParaRPr lang="en-US"/>
          </a:p>
        </p:txBody>
      </p:sp>
      <p:sp>
        <p:nvSpPr>
          <p:cNvPr id="10" name="Rectangle 9">
            <a:extLst>
              <a:ext uri="{FF2B5EF4-FFF2-40B4-BE49-F238E27FC236}">
                <a16:creationId xmlns:a16="http://schemas.microsoft.com/office/drawing/2014/main" id="{E8671FE9-0852-1B49-A482-FDF41433C7E5}"/>
              </a:ext>
            </a:extLst>
          </p:cNvPr>
          <p:cNvSpPr/>
          <p:nvPr/>
        </p:nvSpPr>
        <p:spPr>
          <a:xfrm>
            <a:off x="4245565" y="1671649"/>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1" name="Rectangle 10">
            <a:extLst>
              <a:ext uri="{FF2B5EF4-FFF2-40B4-BE49-F238E27FC236}">
                <a16:creationId xmlns:a16="http://schemas.microsoft.com/office/drawing/2014/main" id="{92290974-642A-8046-AE75-5EEBD1EABECA}"/>
              </a:ext>
            </a:extLst>
          </p:cNvPr>
          <p:cNvSpPr/>
          <p:nvPr/>
        </p:nvSpPr>
        <p:spPr>
          <a:xfrm>
            <a:off x="4245565" y="2534083"/>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C3B8A8-84B2-C04B-A1FA-CC59249DB9DE}"/>
              </a:ext>
            </a:extLst>
          </p:cNvPr>
          <p:cNvSpPr/>
          <p:nvPr/>
        </p:nvSpPr>
        <p:spPr>
          <a:xfrm>
            <a:off x="4245564" y="3396517"/>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ACD0A0-E49D-F646-BA1F-4C5A7230FDBE}"/>
              </a:ext>
            </a:extLst>
          </p:cNvPr>
          <p:cNvSpPr/>
          <p:nvPr/>
        </p:nvSpPr>
        <p:spPr>
          <a:xfrm>
            <a:off x="4245563" y="4256656"/>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2DB413-D89D-5647-A576-6173FA15730F}"/>
              </a:ext>
            </a:extLst>
          </p:cNvPr>
          <p:cNvSpPr/>
          <p:nvPr/>
        </p:nvSpPr>
        <p:spPr>
          <a:xfrm>
            <a:off x="4245563" y="5116795"/>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4905F9-93A8-FC45-82AB-1000C023B68E}"/>
              </a:ext>
            </a:extLst>
          </p:cNvPr>
          <p:cNvSpPr/>
          <p:nvPr/>
        </p:nvSpPr>
        <p:spPr>
          <a:xfrm>
            <a:off x="5338480" y="2662845"/>
            <a:ext cx="1769715" cy="461665"/>
          </a:xfrm>
          <a:prstGeom prst="rect">
            <a:avLst/>
          </a:prstGeom>
        </p:spPr>
        <p:txBody>
          <a:bodyPr wrap="none">
            <a:spAutoFit/>
          </a:bodyPr>
          <a:lstStyle/>
          <a:p>
            <a:pPr algn="ctr"/>
            <a:r>
              <a:rPr lang="en-US" sz="2400" dirty="0"/>
              <a:t>Get the Data</a:t>
            </a:r>
          </a:p>
        </p:txBody>
      </p:sp>
      <p:sp>
        <p:nvSpPr>
          <p:cNvPr id="16" name="Rectangle 15">
            <a:extLst>
              <a:ext uri="{FF2B5EF4-FFF2-40B4-BE49-F238E27FC236}">
                <a16:creationId xmlns:a16="http://schemas.microsoft.com/office/drawing/2014/main" id="{B2F537BC-831F-1F40-ACDE-DD5715A1B59C}"/>
              </a:ext>
            </a:extLst>
          </p:cNvPr>
          <p:cNvSpPr/>
          <p:nvPr/>
        </p:nvSpPr>
        <p:spPr>
          <a:xfrm>
            <a:off x="5095207" y="3549997"/>
            <a:ext cx="2256259" cy="461665"/>
          </a:xfrm>
          <a:prstGeom prst="rect">
            <a:avLst/>
          </a:prstGeom>
        </p:spPr>
        <p:txBody>
          <a:bodyPr wrap="none">
            <a:spAutoFit/>
          </a:bodyPr>
          <a:lstStyle/>
          <a:p>
            <a:pPr algn="ctr"/>
            <a:r>
              <a:rPr lang="en-US" sz="2400" dirty="0"/>
              <a:t>Explore the Data</a:t>
            </a:r>
          </a:p>
        </p:txBody>
      </p:sp>
      <p:sp>
        <p:nvSpPr>
          <p:cNvPr id="17" name="Rectangle 16">
            <a:extLst>
              <a:ext uri="{FF2B5EF4-FFF2-40B4-BE49-F238E27FC236}">
                <a16:creationId xmlns:a16="http://schemas.microsoft.com/office/drawing/2014/main" id="{35741C07-5ECC-C14D-9C2F-8B1115D493CB}"/>
              </a:ext>
            </a:extLst>
          </p:cNvPr>
          <p:cNvSpPr/>
          <p:nvPr/>
        </p:nvSpPr>
        <p:spPr>
          <a:xfrm>
            <a:off x="5157307" y="4385419"/>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8" name="Rectangle 17">
            <a:extLst>
              <a:ext uri="{FF2B5EF4-FFF2-40B4-BE49-F238E27FC236}">
                <a16:creationId xmlns:a16="http://schemas.microsoft.com/office/drawing/2014/main" id="{ED0DFC0F-3797-4B45-9856-00E4B01B4DDA}"/>
              </a:ext>
            </a:extLst>
          </p:cNvPr>
          <p:cNvSpPr/>
          <p:nvPr/>
        </p:nvSpPr>
        <p:spPr>
          <a:xfrm>
            <a:off x="4297905" y="5276335"/>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3" name="Left Brace 2">
            <a:extLst>
              <a:ext uri="{FF2B5EF4-FFF2-40B4-BE49-F238E27FC236}">
                <a16:creationId xmlns:a16="http://schemas.microsoft.com/office/drawing/2014/main" id="{9FAB67B7-1AAC-5847-8A31-14CD5B19AC02}"/>
              </a:ext>
            </a:extLst>
          </p:cNvPr>
          <p:cNvSpPr/>
          <p:nvPr/>
        </p:nvSpPr>
        <p:spPr>
          <a:xfrm>
            <a:off x="3346876" y="2534083"/>
            <a:ext cx="719191" cy="1581625"/>
          </a:xfrm>
          <a:prstGeom prst="leftBrace">
            <a:avLst>
              <a:gd name="adj1" fmla="val 35476"/>
              <a:gd name="adj2" fmla="val 50649"/>
            </a:avLst>
          </a:prstGeom>
          <a:ln w="762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EA0B7B07-94BA-5D4F-B7DA-64F83CC93A97}"/>
              </a:ext>
            </a:extLst>
          </p:cNvPr>
          <p:cNvSpPr txBox="1">
            <a:spLocks/>
          </p:cNvSpPr>
          <p:nvPr/>
        </p:nvSpPr>
        <p:spPr>
          <a:xfrm>
            <a:off x="1315310" y="3054426"/>
            <a:ext cx="1941817" cy="54093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This lecture</a:t>
            </a:r>
          </a:p>
        </p:txBody>
      </p:sp>
    </p:spTree>
    <p:extLst>
      <p:ext uri="{BB962C8B-B14F-4D97-AF65-F5344CB8AC3E}">
        <p14:creationId xmlns:p14="http://schemas.microsoft.com/office/powerpoint/2010/main" val="434351815"/>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6185</TotalTime>
  <Words>2793</Words>
  <Application>Microsoft Macintosh PowerPoint</Application>
  <PresentationFormat>Widescreen</PresentationFormat>
  <Paragraphs>463</Paragraphs>
  <Slides>54</Slides>
  <Notes>47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Karla</vt:lpstr>
      <vt:lpstr>Wingdings</vt:lpstr>
      <vt:lpstr>GEC_template</vt:lpstr>
      <vt:lpstr>PowerPoint Presentation</vt:lpstr>
      <vt:lpstr>Lecture #3: Getting our hands dirty: pandas and web scraping</vt:lpstr>
      <vt:lpstr>PowerPoint Presentation</vt:lpstr>
      <vt:lpstr>PowerPoint Presentation</vt:lpstr>
      <vt:lpstr>PowerPoint Presentation</vt:lpstr>
      <vt:lpstr>PowerPoint Presentation</vt:lpstr>
      <vt:lpstr>Background</vt:lpstr>
      <vt:lpstr>Background</vt:lpstr>
      <vt:lpstr>Background</vt:lpstr>
      <vt:lpstr>Lecture Outline</vt:lpstr>
      <vt:lpstr>Exploratory Data Analysis (EDA)</vt:lpstr>
      <vt:lpstr>Exploratory Data Analysis (EDA)</vt:lpstr>
      <vt:lpstr>Exploratory Data Analysis (EDA)</vt:lpstr>
      <vt:lpstr>EDA: without Pandas</vt:lpstr>
      <vt:lpstr>EDA: without Pandas</vt:lpstr>
      <vt:lpstr>EDA: without Pandas</vt:lpstr>
      <vt:lpstr>EDA: without Pandas</vt:lpstr>
      <vt:lpstr>EDA: without Pandas</vt:lpstr>
      <vt:lpstr>EDA: without Pandas</vt:lpstr>
      <vt:lpstr>EDA: list of dictionaries</vt:lpstr>
      <vt:lpstr>EDA: list of dictionaries</vt:lpstr>
      <vt:lpstr>EDA: list of dictionaries</vt:lpstr>
      <vt:lpstr>EDA: list of dictionaries</vt:lpstr>
      <vt:lpstr>EDA: list of dictionaries</vt:lpstr>
      <vt:lpstr>EDA: list of dictionaries</vt:lpstr>
      <vt:lpstr>EDA: list of dictionaries</vt:lpstr>
      <vt:lpstr>EDA: with Pandas!</vt:lpstr>
      <vt:lpstr>Lecture Outline</vt:lpstr>
      <vt:lpstr>EDA: with Pandas</vt:lpstr>
      <vt:lpstr>EDA: with Pandas</vt:lpstr>
      <vt:lpstr>EDA: with Pandas</vt:lpstr>
      <vt:lpstr>EDA: with Pandas</vt:lpstr>
      <vt:lpstr>EDA: with Pandas</vt:lpstr>
      <vt:lpstr>EDA: with Pandas</vt:lpstr>
      <vt:lpstr>Lecture Outline</vt:lpstr>
      <vt:lpstr>Data Concerns</vt:lpstr>
      <vt:lpstr>Data Concerns: the format</vt:lpstr>
      <vt:lpstr>Data Concerns: the format</vt:lpstr>
      <vt:lpstr>Data Concerns: the format</vt:lpstr>
      <vt:lpstr>Data Concerns: the format</vt:lpstr>
      <vt:lpstr>Data Concerns: the format</vt:lpstr>
      <vt:lpstr>Data Concerns: the format</vt:lpstr>
      <vt:lpstr>Lecture Outline</vt:lpstr>
      <vt:lpstr>Sources of data</vt:lpstr>
      <vt:lpstr>Web scraping</vt:lpstr>
      <vt:lpstr>Web scraping</vt:lpstr>
      <vt:lpstr>Web scraping</vt:lpstr>
      <vt:lpstr>Web scraping</vt:lpstr>
      <vt:lpstr>Web scraping</vt:lpstr>
      <vt:lpstr>Web scraping</vt:lpstr>
      <vt:lpstr>Web scraping</vt:lpstr>
      <vt:lpstr>Web scraping</vt:lpstr>
      <vt:lpstr>Web scraping</vt:lpstr>
      <vt:lpstr>Web scraping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342</cp:revision>
  <cp:lastPrinted>2019-09-11T17:12:29Z</cp:lastPrinted>
  <dcterms:created xsi:type="dcterms:W3CDTF">2018-06-24T22:03:35Z</dcterms:created>
  <dcterms:modified xsi:type="dcterms:W3CDTF">2019-09-11T22:47:27Z</dcterms:modified>
</cp:coreProperties>
</file>